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Lst>
  <p:notesMasterIdLst>
    <p:notesMasterId r:id="rId20"/>
  </p:notesMasterIdLst>
  <p:sldIdLst>
    <p:sldId id="256" r:id="rId2"/>
    <p:sldId id="257" r:id="rId3"/>
    <p:sldId id="260" r:id="rId4"/>
    <p:sldId id="261" r:id="rId5"/>
    <p:sldId id="258" r:id="rId6"/>
    <p:sldId id="262" r:id="rId7"/>
    <p:sldId id="266" r:id="rId8"/>
    <p:sldId id="265" r:id="rId9"/>
    <p:sldId id="267" r:id="rId10"/>
    <p:sldId id="264" r:id="rId11"/>
    <p:sldId id="268" r:id="rId12"/>
    <p:sldId id="269" r:id="rId13"/>
    <p:sldId id="270" r:id="rId14"/>
    <p:sldId id="273" r:id="rId15"/>
    <p:sldId id="275" r:id="rId16"/>
    <p:sldId id="274" r:id="rId17"/>
    <p:sldId id="276" r:id="rId18"/>
    <p:sldId id="259" r:id="rId19"/>
  </p:sldIdLst>
  <p:sldSz cx="9144000" cy="6858000" type="screen4x3"/>
  <p:notesSz cx="6858000" cy="9144000"/>
  <p:defaultTextStyle>
    <a:defPPr>
      <a:defRPr lang="es-H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F6D"/>
    <a:srgbClr val="0A65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4A2EEC-C754-4B76-8E9C-70CEDE86B00D}" v="51" dt="2021-06-14T21:48:29.300"/>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23"/>
    <p:restoredTop sz="94709"/>
  </p:normalViewPr>
  <p:slideViewPr>
    <p:cSldViewPr>
      <p:cViewPr varScale="1">
        <p:scale>
          <a:sx n="64" d="100"/>
          <a:sy n="64" d="100"/>
        </p:scale>
        <p:origin x="162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HN"/>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C7BBFB-0764-4726-BC8B-A3F6E4CEA52A}" type="datetimeFigureOut">
              <a:rPr lang="es-HN" smtClean="0"/>
              <a:t>13/6/2021</a:t>
            </a:fld>
            <a:endParaRPr lang="es-HN"/>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HN"/>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HN"/>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2465A7-CC25-40A3-96AC-1069B9EB768C}" type="slidenum">
              <a:rPr lang="es-HN" smtClean="0"/>
              <a:t>‹Nº›</a:t>
            </a:fld>
            <a:endParaRPr lang="es-HN"/>
          </a:p>
        </p:txBody>
      </p:sp>
    </p:spTree>
    <p:extLst>
      <p:ext uri="{BB962C8B-B14F-4D97-AF65-F5344CB8AC3E}">
        <p14:creationId xmlns:p14="http://schemas.microsoft.com/office/powerpoint/2010/main" val="14296969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err="1"/>
              <a:t>Competidores</a:t>
            </a:r>
            <a:r>
              <a:rPr lang="en-US" dirty="0"/>
              <a:t> / </a:t>
            </a:r>
            <a:r>
              <a:rPr lang="en-US" dirty="0" err="1"/>
              <a:t>aliados</a:t>
            </a:r>
            <a:r>
              <a:rPr lang="en-US" dirty="0"/>
              <a:t> </a:t>
            </a:r>
            <a:endParaRPr lang="es-HN" dirty="0"/>
          </a:p>
        </p:txBody>
      </p:sp>
      <p:sp>
        <p:nvSpPr>
          <p:cNvPr id="4" name="Marcador de número de diapositiva 3"/>
          <p:cNvSpPr>
            <a:spLocks noGrp="1"/>
          </p:cNvSpPr>
          <p:nvPr>
            <p:ph type="sldNum" sz="quarter" idx="5"/>
          </p:nvPr>
        </p:nvSpPr>
        <p:spPr/>
        <p:txBody>
          <a:bodyPr/>
          <a:lstStyle/>
          <a:p>
            <a:fld id="{9B2465A7-CC25-40A3-96AC-1069B9EB768C}" type="slidenum">
              <a:rPr lang="es-HN" smtClean="0"/>
              <a:t>7</a:t>
            </a:fld>
            <a:endParaRPr lang="es-HN"/>
          </a:p>
        </p:txBody>
      </p:sp>
    </p:spTree>
    <p:extLst>
      <p:ext uri="{BB962C8B-B14F-4D97-AF65-F5344CB8AC3E}">
        <p14:creationId xmlns:p14="http://schemas.microsoft.com/office/powerpoint/2010/main" val="33383319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err="1"/>
              <a:t>Competidores</a:t>
            </a:r>
            <a:r>
              <a:rPr lang="en-US" dirty="0"/>
              <a:t> / </a:t>
            </a:r>
            <a:r>
              <a:rPr lang="en-US" dirty="0" err="1"/>
              <a:t>aliados</a:t>
            </a:r>
            <a:r>
              <a:rPr lang="en-US" dirty="0"/>
              <a:t> </a:t>
            </a:r>
            <a:endParaRPr lang="es-HN" dirty="0"/>
          </a:p>
        </p:txBody>
      </p:sp>
      <p:sp>
        <p:nvSpPr>
          <p:cNvPr id="4" name="Marcador de número de diapositiva 3"/>
          <p:cNvSpPr>
            <a:spLocks noGrp="1"/>
          </p:cNvSpPr>
          <p:nvPr>
            <p:ph type="sldNum" sz="quarter" idx="5"/>
          </p:nvPr>
        </p:nvSpPr>
        <p:spPr/>
        <p:txBody>
          <a:bodyPr/>
          <a:lstStyle/>
          <a:p>
            <a:fld id="{9B2465A7-CC25-40A3-96AC-1069B9EB768C}" type="slidenum">
              <a:rPr lang="es-HN" smtClean="0"/>
              <a:t>16</a:t>
            </a:fld>
            <a:endParaRPr lang="es-HN"/>
          </a:p>
        </p:txBody>
      </p:sp>
    </p:spTree>
    <p:extLst>
      <p:ext uri="{BB962C8B-B14F-4D97-AF65-F5344CB8AC3E}">
        <p14:creationId xmlns:p14="http://schemas.microsoft.com/office/powerpoint/2010/main" val="8923037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err="1"/>
              <a:t>Competidores</a:t>
            </a:r>
            <a:r>
              <a:rPr lang="en-US" dirty="0"/>
              <a:t> / </a:t>
            </a:r>
            <a:r>
              <a:rPr lang="en-US" dirty="0" err="1"/>
              <a:t>aliados</a:t>
            </a:r>
            <a:r>
              <a:rPr lang="en-US" dirty="0"/>
              <a:t> </a:t>
            </a:r>
            <a:endParaRPr lang="es-HN" dirty="0"/>
          </a:p>
        </p:txBody>
      </p:sp>
      <p:sp>
        <p:nvSpPr>
          <p:cNvPr id="4" name="Marcador de número de diapositiva 3"/>
          <p:cNvSpPr>
            <a:spLocks noGrp="1"/>
          </p:cNvSpPr>
          <p:nvPr>
            <p:ph type="sldNum" sz="quarter" idx="5"/>
          </p:nvPr>
        </p:nvSpPr>
        <p:spPr/>
        <p:txBody>
          <a:bodyPr/>
          <a:lstStyle/>
          <a:p>
            <a:fld id="{9B2465A7-CC25-40A3-96AC-1069B9EB768C}" type="slidenum">
              <a:rPr lang="es-HN" smtClean="0"/>
              <a:t>17</a:t>
            </a:fld>
            <a:endParaRPr lang="es-HN"/>
          </a:p>
        </p:txBody>
      </p:sp>
    </p:spTree>
    <p:extLst>
      <p:ext uri="{BB962C8B-B14F-4D97-AF65-F5344CB8AC3E}">
        <p14:creationId xmlns:p14="http://schemas.microsoft.com/office/powerpoint/2010/main" val="1607437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err="1"/>
              <a:t>Competidores</a:t>
            </a:r>
            <a:r>
              <a:rPr lang="en-US" dirty="0"/>
              <a:t> / </a:t>
            </a:r>
            <a:r>
              <a:rPr lang="en-US" dirty="0" err="1"/>
              <a:t>aliados</a:t>
            </a:r>
            <a:r>
              <a:rPr lang="en-US" dirty="0"/>
              <a:t> </a:t>
            </a:r>
            <a:endParaRPr lang="es-HN" dirty="0"/>
          </a:p>
        </p:txBody>
      </p:sp>
      <p:sp>
        <p:nvSpPr>
          <p:cNvPr id="4" name="Marcador de número de diapositiva 3"/>
          <p:cNvSpPr>
            <a:spLocks noGrp="1"/>
          </p:cNvSpPr>
          <p:nvPr>
            <p:ph type="sldNum" sz="quarter" idx="5"/>
          </p:nvPr>
        </p:nvSpPr>
        <p:spPr/>
        <p:txBody>
          <a:bodyPr/>
          <a:lstStyle/>
          <a:p>
            <a:fld id="{9B2465A7-CC25-40A3-96AC-1069B9EB768C}" type="slidenum">
              <a:rPr lang="es-HN" smtClean="0"/>
              <a:t>8</a:t>
            </a:fld>
            <a:endParaRPr lang="es-HN"/>
          </a:p>
        </p:txBody>
      </p:sp>
    </p:spTree>
    <p:extLst>
      <p:ext uri="{BB962C8B-B14F-4D97-AF65-F5344CB8AC3E}">
        <p14:creationId xmlns:p14="http://schemas.microsoft.com/office/powerpoint/2010/main" val="375231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err="1"/>
              <a:t>Competidores</a:t>
            </a:r>
            <a:r>
              <a:rPr lang="en-US" dirty="0"/>
              <a:t> / </a:t>
            </a:r>
            <a:r>
              <a:rPr lang="en-US" dirty="0" err="1"/>
              <a:t>aliados</a:t>
            </a:r>
            <a:r>
              <a:rPr lang="en-US" dirty="0"/>
              <a:t> </a:t>
            </a:r>
            <a:endParaRPr lang="es-HN" dirty="0"/>
          </a:p>
        </p:txBody>
      </p:sp>
      <p:sp>
        <p:nvSpPr>
          <p:cNvPr id="4" name="Marcador de número de diapositiva 3"/>
          <p:cNvSpPr>
            <a:spLocks noGrp="1"/>
          </p:cNvSpPr>
          <p:nvPr>
            <p:ph type="sldNum" sz="quarter" idx="5"/>
          </p:nvPr>
        </p:nvSpPr>
        <p:spPr/>
        <p:txBody>
          <a:bodyPr/>
          <a:lstStyle/>
          <a:p>
            <a:fld id="{9B2465A7-CC25-40A3-96AC-1069B9EB768C}" type="slidenum">
              <a:rPr lang="es-HN" smtClean="0"/>
              <a:t>9</a:t>
            </a:fld>
            <a:endParaRPr lang="es-HN"/>
          </a:p>
        </p:txBody>
      </p:sp>
    </p:spTree>
    <p:extLst>
      <p:ext uri="{BB962C8B-B14F-4D97-AF65-F5344CB8AC3E}">
        <p14:creationId xmlns:p14="http://schemas.microsoft.com/office/powerpoint/2010/main" val="3966431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err="1"/>
              <a:t>Competidores</a:t>
            </a:r>
            <a:r>
              <a:rPr lang="en-US" dirty="0"/>
              <a:t> / </a:t>
            </a:r>
            <a:r>
              <a:rPr lang="en-US" dirty="0" err="1"/>
              <a:t>aliados</a:t>
            </a:r>
            <a:r>
              <a:rPr lang="en-US" dirty="0"/>
              <a:t> </a:t>
            </a:r>
            <a:endParaRPr lang="es-HN" dirty="0"/>
          </a:p>
        </p:txBody>
      </p:sp>
      <p:sp>
        <p:nvSpPr>
          <p:cNvPr id="4" name="Marcador de número de diapositiva 3"/>
          <p:cNvSpPr>
            <a:spLocks noGrp="1"/>
          </p:cNvSpPr>
          <p:nvPr>
            <p:ph type="sldNum" sz="quarter" idx="5"/>
          </p:nvPr>
        </p:nvSpPr>
        <p:spPr/>
        <p:txBody>
          <a:bodyPr/>
          <a:lstStyle/>
          <a:p>
            <a:fld id="{9B2465A7-CC25-40A3-96AC-1069B9EB768C}" type="slidenum">
              <a:rPr lang="es-HN" smtClean="0"/>
              <a:t>10</a:t>
            </a:fld>
            <a:endParaRPr lang="es-HN"/>
          </a:p>
        </p:txBody>
      </p:sp>
    </p:spTree>
    <p:extLst>
      <p:ext uri="{BB962C8B-B14F-4D97-AF65-F5344CB8AC3E}">
        <p14:creationId xmlns:p14="http://schemas.microsoft.com/office/powerpoint/2010/main" val="34134082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err="1"/>
              <a:t>Competidores</a:t>
            </a:r>
            <a:r>
              <a:rPr lang="en-US" dirty="0"/>
              <a:t> / </a:t>
            </a:r>
            <a:r>
              <a:rPr lang="en-US" dirty="0" err="1"/>
              <a:t>aliados</a:t>
            </a:r>
            <a:r>
              <a:rPr lang="en-US" dirty="0"/>
              <a:t> </a:t>
            </a:r>
            <a:endParaRPr lang="es-HN" dirty="0"/>
          </a:p>
        </p:txBody>
      </p:sp>
      <p:sp>
        <p:nvSpPr>
          <p:cNvPr id="4" name="Marcador de número de diapositiva 3"/>
          <p:cNvSpPr>
            <a:spLocks noGrp="1"/>
          </p:cNvSpPr>
          <p:nvPr>
            <p:ph type="sldNum" sz="quarter" idx="5"/>
          </p:nvPr>
        </p:nvSpPr>
        <p:spPr/>
        <p:txBody>
          <a:bodyPr/>
          <a:lstStyle/>
          <a:p>
            <a:fld id="{9B2465A7-CC25-40A3-96AC-1069B9EB768C}" type="slidenum">
              <a:rPr lang="es-HN" smtClean="0"/>
              <a:t>11</a:t>
            </a:fld>
            <a:endParaRPr lang="es-HN"/>
          </a:p>
        </p:txBody>
      </p:sp>
    </p:spTree>
    <p:extLst>
      <p:ext uri="{BB962C8B-B14F-4D97-AF65-F5344CB8AC3E}">
        <p14:creationId xmlns:p14="http://schemas.microsoft.com/office/powerpoint/2010/main" val="40776909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err="1"/>
              <a:t>Competidores</a:t>
            </a:r>
            <a:r>
              <a:rPr lang="en-US" dirty="0"/>
              <a:t> / </a:t>
            </a:r>
            <a:r>
              <a:rPr lang="en-US" dirty="0" err="1"/>
              <a:t>aliados</a:t>
            </a:r>
            <a:r>
              <a:rPr lang="en-US" dirty="0"/>
              <a:t> </a:t>
            </a:r>
            <a:endParaRPr lang="es-HN" dirty="0"/>
          </a:p>
        </p:txBody>
      </p:sp>
      <p:sp>
        <p:nvSpPr>
          <p:cNvPr id="4" name="Marcador de número de diapositiva 3"/>
          <p:cNvSpPr>
            <a:spLocks noGrp="1"/>
          </p:cNvSpPr>
          <p:nvPr>
            <p:ph type="sldNum" sz="quarter" idx="5"/>
          </p:nvPr>
        </p:nvSpPr>
        <p:spPr/>
        <p:txBody>
          <a:bodyPr/>
          <a:lstStyle/>
          <a:p>
            <a:fld id="{9B2465A7-CC25-40A3-96AC-1069B9EB768C}" type="slidenum">
              <a:rPr lang="es-HN" smtClean="0"/>
              <a:t>12</a:t>
            </a:fld>
            <a:endParaRPr lang="es-HN"/>
          </a:p>
        </p:txBody>
      </p:sp>
    </p:spTree>
    <p:extLst>
      <p:ext uri="{BB962C8B-B14F-4D97-AF65-F5344CB8AC3E}">
        <p14:creationId xmlns:p14="http://schemas.microsoft.com/office/powerpoint/2010/main" val="14387333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err="1"/>
              <a:t>Competidores</a:t>
            </a:r>
            <a:r>
              <a:rPr lang="en-US" dirty="0"/>
              <a:t> / </a:t>
            </a:r>
            <a:r>
              <a:rPr lang="en-US" dirty="0" err="1"/>
              <a:t>aliados</a:t>
            </a:r>
            <a:r>
              <a:rPr lang="en-US" dirty="0"/>
              <a:t> </a:t>
            </a:r>
            <a:endParaRPr lang="es-HN" dirty="0"/>
          </a:p>
        </p:txBody>
      </p:sp>
      <p:sp>
        <p:nvSpPr>
          <p:cNvPr id="4" name="Marcador de número de diapositiva 3"/>
          <p:cNvSpPr>
            <a:spLocks noGrp="1"/>
          </p:cNvSpPr>
          <p:nvPr>
            <p:ph type="sldNum" sz="quarter" idx="5"/>
          </p:nvPr>
        </p:nvSpPr>
        <p:spPr/>
        <p:txBody>
          <a:bodyPr/>
          <a:lstStyle/>
          <a:p>
            <a:fld id="{9B2465A7-CC25-40A3-96AC-1069B9EB768C}" type="slidenum">
              <a:rPr lang="es-HN" smtClean="0"/>
              <a:t>13</a:t>
            </a:fld>
            <a:endParaRPr lang="es-HN"/>
          </a:p>
        </p:txBody>
      </p:sp>
    </p:spTree>
    <p:extLst>
      <p:ext uri="{BB962C8B-B14F-4D97-AF65-F5344CB8AC3E}">
        <p14:creationId xmlns:p14="http://schemas.microsoft.com/office/powerpoint/2010/main" val="469001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err="1"/>
              <a:t>Competidores</a:t>
            </a:r>
            <a:r>
              <a:rPr lang="en-US" dirty="0"/>
              <a:t> / </a:t>
            </a:r>
            <a:r>
              <a:rPr lang="en-US" dirty="0" err="1"/>
              <a:t>aliados</a:t>
            </a:r>
            <a:r>
              <a:rPr lang="en-US" dirty="0"/>
              <a:t> </a:t>
            </a:r>
            <a:endParaRPr lang="es-HN" dirty="0"/>
          </a:p>
        </p:txBody>
      </p:sp>
      <p:sp>
        <p:nvSpPr>
          <p:cNvPr id="4" name="Marcador de número de diapositiva 3"/>
          <p:cNvSpPr>
            <a:spLocks noGrp="1"/>
          </p:cNvSpPr>
          <p:nvPr>
            <p:ph type="sldNum" sz="quarter" idx="5"/>
          </p:nvPr>
        </p:nvSpPr>
        <p:spPr/>
        <p:txBody>
          <a:bodyPr/>
          <a:lstStyle/>
          <a:p>
            <a:fld id="{9B2465A7-CC25-40A3-96AC-1069B9EB768C}" type="slidenum">
              <a:rPr lang="es-HN" smtClean="0"/>
              <a:t>14</a:t>
            </a:fld>
            <a:endParaRPr lang="es-HN"/>
          </a:p>
        </p:txBody>
      </p:sp>
    </p:spTree>
    <p:extLst>
      <p:ext uri="{BB962C8B-B14F-4D97-AF65-F5344CB8AC3E}">
        <p14:creationId xmlns:p14="http://schemas.microsoft.com/office/powerpoint/2010/main" val="2538863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err="1"/>
              <a:t>Competidores</a:t>
            </a:r>
            <a:r>
              <a:rPr lang="en-US" dirty="0"/>
              <a:t> / </a:t>
            </a:r>
            <a:r>
              <a:rPr lang="en-US" dirty="0" err="1"/>
              <a:t>aliados</a:t>
            </a:r>
            <a:r>
              <a:rPr lang="en-US" dirty="0"/>
              <a:t> </a:t>
            </a:r>
            <a:endParaRPr lang="es-HN" dirty="0"/>
          </a:p>
        </p:txBody>
      </p:sp>
      <p:sp>
        <p:nvSpPr>
          <p:cNvPr id="4" name="Marcador de número de diapositiva 3"/>
          <p:cNvSpPr>
            <a:spLocks noGrp="1"/>
          </p:cNvSpPr>
          <p:nvPr>
            <p:ph type="sldNum" sz="quarter" idx="5"/>
          </p:nvPr>
        </p:nvSpPr>
        <p:spPr/>
        <p:txBody>
          <a:bodyPr/>
          <a:lstStyle/>
          <a:p>
            <a:fld id="{9B2465A7-CC25-40A3-96AC-1069B9EB768C}" type="slidenum">
              <a:rPr lang="es-HN" smtClean="0"/>
              <a:t>15</a:t>
            </a:fld>
            <a:endParaRPr lang="es-HN"/>
          </a:p>
        </p:txBody>
      </p:sp>
    </p:spTree>
    <p:extLst>
      <p:ext uri="{BB962C8B-B14F-4D97-AF65-F5344CB8AC3E}">
        <p14:creationId xmlns:p14="http://schemas.microsoft.com/office/powerpoint/2010/main" val="32599549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rtada ">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1EAA82AA-2605-0C42-B40C-9CB83141C99A}"/>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471" b="1471"/>
          <a:stretch/>
        </p:blipFill>
        <p:spPr>
          <a:xfrm>
            <a:off x="0" y="1"/>
            <a:ext cx="9144000" cy="6857999"/>
          </a:xfrm>
          <a:prstGeom prst="rect">
            <a:avLst/>
          </a:prstGeom>
        </p:spPr>
      </p:pic>
      <p:sp>
        <p:nvSpPr>
          <p:cNvPr id="2" name="1 Título"/>
          <p:cNvSpPr>
            <a:spLocks noGrp="1"/>
          </p:cNvSpPr>
          <p:nvPr>
            <p:ph type="ctrTitle" hasCustomPrompt="1"/>
          </p:nvPr>
        </p:nvSpPr>
        <p:spPr>
          <a:xfrm>
            <a:off x="5940152" y="260648"/>
            <a:ext cx="3096344" cy="2880320"/>
          </a:xfrm>
          <a:prstGeom prst="rect">
            <a:avLst/>
          </a:prstGeom>
        </p:spPr>
        <p:txBody>
          <a:bodyPr>
            <a:noAutofit/>
          </a:bodyPr>
          <a:lstStyle>
            <a:lvl1pPr algn="l">
              <a:defRPr sz="2400" b="1">
                <a:solidFill>
                  <a:schemeClr val="bg1"/>
                </a:solidFill>
                <a:latin typeface="Century Gothic" panose="020B0502020202020204" pitchFamily="34" charset="0"/>
              </a:defRPr>
            </a:lvl1pPr>
          </a:lstStyle>
          <a:p>
            <a:r>
              <a:rPr lang="es-ES" dirty="0"/>
              <a:t>Título Principal</a:t>
            </a:r>
            <a:br>
              <a:rPr lang="es-ES" dirty="0"/>
            </a:br>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ido 3">
    <p:spTree>
      <p:nvGrpSpPr>
        <p:cNvPr id="1" name=""/>
        <p:cNvGrpSpPr/>
        <p:nvPr/>
      </p:nvGrpSpPr>
      <p:grpSpPr>
        <a:xfrm>
          <a:off x="0" y="0"/>
          <a:ext cx="0" cy="0"/>
          <a:chOff x="0" y="0"/>
          <a:chExt cx="0" cy="0"/>
        </a:xfrm>
      </p:grpSpPr>
      <p:pic>
        <p:nvPicPr>
          <p:cNvPr id="17" name="Imagen 16" descr="Imagen que contiene Aplicación&#10;&#10;Descripción generada automáticamente">
            <a:extLst>
              <a:ext uri="{FF2B5EF4-FFF2-40B4-BE49-F238E27FC236}">
                <a16:creationId xmlns:a16="http://schemas.microsoft.com/office/drawing/2014/main" id="{FB11FA2A-A00E-914F-A2B4-C6B63C87F69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3" y="0"/>
            <a:ext cx="9136554" cy="6858000"/>
          </a:xfrm>
          <a:prstGeom prst="rect">
            <a:avLst/>
          </a:prstGeom>
        </p:spPr>
      </p:pic>
      <p:sp>
        <p:nvSpPr>
          <p:cNvPr id="5" name="1 Título"/>
          <p:cNvSpPr>
            <a:spLocks noGrp="1"/>
          </p:cNvSpPr>
          <p:nvPr>
            <p:ph type="title" hasCustomPrompt="1"/>
          </p:nvPr>
        </p:nvSpPr>
        <p:spPr>
          <a:xfrm>
            <a:off x="2411760" y="371994"/>
            <a:ext cx="6336704" cy="1040782"/>
          </a:xfrm>
          <a:prstGeom prst="rect">
            <a:avLst/>
          </a:prstGeom>
        </p:spPr>
        <p:txBody>
          <a:bodyPr>
            <a:noAutofit/>
          </a:bodyPr>
          <a:lstStyle>
            <a:lvl1pPr algn="l">
              <a:defRPr sz="2800" b="1">
                <a:solidFill>
                  <a:srgbClr val="0A65B0"/>
                </a:solidFill>
                <a:latin typeface="Arial" panose="020B0604020202020204" pitchFamily="34" charset="0"/>
                <a:cs typeface="Arial" panose="020B0604020202020204" pitchFamily="34" charset="0"/>
              </a:defRPr>
            </a:lvl1pPr>
          </a:lstStyle>
          <a:p>
            <a:r>
              <a:rPr lang="es-ES" dirty="0"/>
              <a:t>Título</a:t>
            </a:r>
          </a:p>
        </p:txBody>
      </p:sp>
      <p:sp>
        <p:nvSpPr>
          <p:cNvPr id="7" name="2 Marcador de contenido">
            <a:extLst>
              <a:ext uri="{FF2B5EF4-FFF2-40B4-BE49-F238E27FC236}">
                <a16:creationId xmlns:a16="http://schemas.microsoft.com/office/drawing/2014/main" id="{42A8C380-3416-924F-9D72-884CE09A5033}"/>
              </a:ext>
            </a:extLst>
          </p:cNvPr>
          <p:cNvSpPr>
            <a:spLocks noGrp="1"/>
          </p:cNvSpPr>
          <p:nvPr>
            <p:ph idx="10" hasCustomPrompt="1"/>
          </p:nvPr>
        </p:nvSpPr>
        <p:spPr>
          <a:xfrm>
            <a:off x="2411760" y="1628506"/>
            <a:ext cx="6275040" cy="4340187"/>
          </a:xfrm>
          <a:prstGeom prst="rect">
            <a:avLst/>
          </a:prstGeom>
        </p:spPr>
        <p:txBody>
          <a:bodyPr>
            <a:normAutofit/>
          </a:bodyPr>
          <a:lstStyle>
            <a:lvl1pPr marL="0" indent="0">
              <a:buNone/>
              <a:defRPr sz="1600">
                <a:solidFill>
                  <a:srgbClr val="0A65B0"/>
                </a:solidFill>
                <a:latin typeface="Arial" panose="020B0604020202020204" pitchFamily="34" charset="0"/>
                <a:cs typeface="Arial" panose="020B0604020202020204" pitchFamily="34" charset="0"/>
              </a:defRPr>
            </a:lvl1pPr>
            <a:lvl2pPr>
              <a:defRPr sz="2400"/>
            </a:lvl2pPr>
            <a:lvl3pPr>
              <a:defRPr sz="2000"/>
            </a:lvl3pPr>
            <a:lvl4pPr>
              <a:defRPr sz="1800"/>
            </a:lvl4pPr>
            <a:lvl5pPr>
              <a:defRPr sz="1800"/>
            </a:lvl5pPr>
          </a:lstStyle>
          <a:p>
            <a:pPr lvl="0"/>
            <a:r>
              <a:rPr lang="es-ES" dirty="0"/>
              <a:t>Contenido</a:t>
            </a:r>
          </a:p>
        </p:txBody>
      </p:sp>
      <p:sp>
        <p:nvSpPr>
          <p:cNvPr id="11" name="Marcador de posición de imagen 10">
            <a:extLst>
              <a:ext uri="{FF2B5EF4-FFF2-40B4-BE49-F238E27FC236}">
                <a16:creationId xmlns:a16="http://schemas.microsoft.com/office/drawing/2014/main" id="{284D6171-6C0A-E54E-A840-B59CC1C82F8D}"/>
              </a:ext>
            </a:extLst>
          </p:cNvPr>
          <p:cNvSpPr>
            <a:spLocks noGrp="1"/>
          </p:cNvSpPr>
          <p:nvPr>
            <p:ph type="pic" sz="quarter" idx="11"/>
          </p:nvPr>
        </p:nvSpPr>
        <p:spPr>
          <a:xfrm>
            <a:off x="336674" y="1844675"/>
            <a:ext cx="1800225" cy="1368425"/>
          </a:xfrm>
          <a:prstGeom prst="rect">
            <a:avLst/>
          </a:prstGeom>
        </p:spPr>
        <p:txBody>
          <a:bodyPr/>
          <a:lstStyle>
            <a:lvl1pPr marL="0" indent="0" algn="ctr">
              <a:buNone/>
              <a:defRPr sz="1100"/>
            </a:lvl1pPr>
          </a:lstStyle>
          <a:p>
            <a:endParaRPr lang="es-HN" dirty="0"/>
          </a:p>
        </p:txBody>
      </p:sp>
      <p:sp>
        <p:nvSpPr>
          <p:cNvPr id="13" name="Marcador de posición de imagen 12">
            <a:extLst>
              <a:ext uri="{FF2B5EF4-FFF2-40B4-BE49-F238E27FC236}">
                <a16:creationId xmlns:a16="http://schemas.microsoft.com/office/drawing/2014/main" id="{A1C773C7-0C5C-4946-9E15-C410A8B0580A}"/>
              </a:ext>
            </a:extLst>
          </p:cNvPr>
          <p:cNvSpPr>
            <a:spLocks noGrp="1"/>
          </p:cNvSpPr>
          <p:nvPr>
            <p:ph type="pic" sz="quarter" idx="12"/>
          </p:nvPr>
        </p:nvSpPr>
        <p:spPr>
          <a:xfrm>
            <a:off x="336674" y="3500438"/>
            <a:ext cx="1800225" cy="1296987"/>
          </a:xfrm>
          <a:prstGeom prst="rect">
            <a:avLst/>
          </a:prstGeom>
        </p:spPr>
        <p:txBody>
          <a:bodyPr/>
          <a:lstStyle>
            <a:lvl1pPr marL="0" indent="0" algn="ctr">
              <a:buNone/>
              <a:defRPr sz="1100"/>
            </a:lvl1pPr>
          </a:lstStyle>
          <a:p>
            <a:endParaRPr lang="es-HN" dirty="0"/>
          </a:p>
        </p:txBody>
      </p:sp>
    </p:spTree>
    <p:extLst>
      <p:ext uri="{BB962C8B-B14F-4D97-AF65-F5344CB8AC3E}">
        <p14:creationId xmlns:p14="http://schemas.microsoft.com/office/powerpoint/2010/main" val="291236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ntenido 3">
    <p:spTree>
      <p:nvGrpSpPr>
        <p:cNvPr id="1" name=""/>
        <p:cNvGrpSpPr/>
        <p:nvPr/>
      </p:nvGrpSpPr>
      <p:grpSpPr>
        <a:xfrm>
          <a:off x="0" y="0"/>
          <a:ext cx="0" cy="0"/>
          <a:chOff x="0" y="0"/>
          <a:chExt cx="0" cy="0"/>
        </a:xfrm>
      </p:grpSpPr>
      <p:pic>
        <p:nvPicPr>
          <p:cNvPr id="8" name="Imagen 7" descr="Imagen que contiene Aplicación&#10;&#10;Descripción generada automáticamente">
            <a:extLst>
              <a:ext uri="{FF2B5EF4-FFF2-40B4-BE49-F238E27FC236}">
                <a16:creationId xmlns:a16="http://schemas.microsoft.com/office/drawing/2014/main" id="{6AF92C94-A664-DB4A-B93B-4977B056E0D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3" y="0"/>
            <a:ext cx="9136554" cy="6858000"/>
          </a:xfrm>
          <a:prstGeom prst="rect">
            <a:avLst/>
          </a:prstGeom>
        </p:spPr>
      </p:pic>
      <p:sp>
        <p:nvSpPr>
          <p:cNvPr id="5" name="1 Título"/>
          <p:cNvSpPr>
            <a:spLocks noGrp="1"/>
          </p:cNvSpPr>
          <p:nvPr>
            <p:ph type="title" hasCustomPrompt="1"/>
          </p:nvPr>
        </p:nvSpPr>
        <p:spPr>
          <a:xfrm>
            <a:off x="2339752" y="371994"/>
            <a:ext cx="6408712" cy="1040782"/>
          </a:xfrm>
          <a:prstGeom prst="rect">
            <a:avLst/>
          </a:prstGeom>
        </p:spPr>
        <p:txBody>
          <a:bodyPr>
            <a:noAutofit/>
          </a:bodyPr>
          <a:lstStyle>
            <a:lvl1pPr algn="l">
              <a:defRPr sz="2800" b="1">
                <a:solidFill>
                  <a:srgbClr val="0A65B0"/>
                </a:solidFill>
                <a:latin typeface="Arial" panose="020B0604020202020204" pitchFamily="34" charset="0"/>
                <a:cs typeface="Arial" panose="020B0604020202020204" pitchFamily="34" charset="0"/>
              </a:defRPr>
            </a:lvl1pPr>
          </a:lstStyle>
          <a:p>
            <a:r>
              <a:rPr lang="es-ES" dirty="0"/>
              <a:t>Título</a:t>
            </a:r>
          </a:p>
        </p:txBody>
      </p:sp>
      <p:sp>
        <p:nvSpPr>
          <p:cNvPr id="7" name="2 Marcador de contenido">
            <a:extLst>
              <a:ext uri="{FF2B5EF4-FFF2-40B4-BE49-F238E27FC236}">
                <a16:creationId xmlns:a16="http://schemas.microsoft.com/office/drawing/2014/main" id="{42A8C380-3416-924F-9D72-884CE09A5033}"/>
              </a:ext>
            </a:extLst>
          </p:cNvPr>
          <p:cNvSpPr>
            <a:spLocks noGrp="1"/>
          </p:cNvSpPr>
          <p:nvPr>
            <p:ph idx="10" hasCustomPrompt="1"/>
          </p:nvPr>
        </p:nvSpPr>
        <p:spPr>
          <a:xfrm>
            <a:off x="611560" y="1628506"/>
            <a:ext cx="7920880" cy="4340187"/>
          </a:xfrm>
          <a:prstGeom prst="rect">
            <a:avLst/>
          </a:prstGeom>
        </p:spPr>
        <p:txBody>
          <a:bodyPr>
            <a:normAutofit/>
          </a:bodyPr>
          <a:lstStyle>
            <a:lvl1pPr marL="0" indent="0">
              <a:buNone/>
              <a:defRPr sz="1600">
                <a:solidFill>
                  <a:srgbClr val="0A65B0"/>
                </a:solidFill>
                <a:latin typeface="Arial" panose="020B0604020202020204" pitchFamily="34" charset="0"/>
                <a:cs typeface="Arial" panose="020B0604020202020204" pitchFamily="34" charset="0"/>
              </a:defRPr>
            </a:lvl1pPr>
            <a:lvl2pPr>
              <a:defRPr sz="2400"/>
            </a:lvl2pPr>
            <a:lvl3pPr>
              <a:defRPr sz="2000"/>
            </a:lvl3pPr>
            <a:lvl4pPr>
              <a:defRPr sz="1800"/>
            </a:lvl4pPr>
            <a:lvl5pPr>
              <a:defRPr sz="1800"/>
            </a:lvl5pPr>
          </a:lstStyle>
          <a:p>
            <a:pPr lvl="0"/>
            <a:r>
              <a:rPr lang="es-ES" dirty="0"/>
              <a:t>Contenido</a:t>
            </a:r>
          </a:p>
        </p:txBody>
      </p:sp>
    </p:spTree>
    <p:extLst>
      <p:ext uri="{BB962C8B-B14F-4D97-AF65-F5344CB8AC3E}">
        <p14:creationId xmlns:p14="http://schemas.microsoft.com/office/powerpoint/2010/main" val="4262816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ido 5">
    <p:spTree>
      <p:nvGrpSpPr>
        <p:cNvPr id="1" name=""/>
        <p:cNvGrpSpPr/>
        <p:nvPr/>
      </p:nvGrpSpPr>
      <p:grpSpPr>
        <a:xfrm>
          <a:off x="0" y="0"/>
          <a:ext cx="0" cy="0"/>
          <a:chOff x="0" y="0"/>
          <a:chExt cx="0" cy="0"/>
        </a:xfrm>
      </p:grpSpPr>
      <p:pic>
        <p:nvPicPr>
          <p:cNvPr id="3" name="Imagen 2" descr="Imagen que contiene Sitio web&#10;&#10;Descripción generada automáticamente">
            <a:extLst>
              <a:ext uri="{FF2B5EF4-FFF2-40B4-BE49-F238E27FC236}">
                <a16:creationId xmlns:a16="http://schemas.microsoft.com/office/drawing/2014/main" id="{808AC746-306A-6242-9E7D-5AEBF3BAC9B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b="3427"/>
          <a:stretch/>
        </p:blipFill>
        <p:spPr>
          <a:xfrm>
            <a:off x="0" y="-1"/>
            <a:ext cx="9190058" cy="6858001"/>
          </a:xfrm>
          <a:prstGeom prst="rect">
            <a:avLst/>
          </a:prstGeom>
        </p:spPr>
      </p:pic>
    </p:spTree>
    <p:extLst>
      <p:ext uri="{BB962C8B-B14F-4D97-AF65-F5344CB8AC3E}">
        <p14:creationId xmlns:p14="http://schemas.microsoft.com/office/powerpoint/2010/main" val="10343844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6" r:id="rId2"/>
    <p:sldLayoutId id="2147483657" r:id="rId3"/>
    <p:sldLayoutId id="2147483653"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H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252D80-6564-6C45-BF0D-FF2FFD4F4D6B}"/>
              </a:ext>
            </a:extLst>
          </p:cNvPr>
          <p:cNvSpPr>
            <a:spLocks noGrp="1"/>
          </p:cNvSpPr>
          <p:nvPr>
            <p:ph type="ctrTitle"/>
          </p:nvPr>
        </p:nvSpPr>
        <p:spPr/>
        <p:txBody>
          <a:bodyPr/>
          <a:lstStyle/>
          <a:p>
            <a:r>
              <a:rPr lang="es-HN" dirty="0"/>
              <a:t>La gestión del conocimiento como estrategia de visibilidad para los institutos de Investigaciones universitarios</a:t>
            </a:r>
          </a:p>
        </p:txBody>
      </p:sp>
      <p:sp>
        <p:nvSpPr>
          <p:cNvPr id="4" name="CuadroTexto 3">
            <a:extLst>
              <a:ext uri="{FF2B5EF4-FFF2-40B4-BE49-F238E27FC236}">
                <a16:creationId xmlns:a16="http://schemas.microsoft.com/office/drawing/2014/main" id="{4AB28F5C-F6DF-4C9A-B746-B88DB04205CB}"/>
              </a:ext>
            </a:extLst>
          </p:cNvPr>
          <p:cNvSpPr txBox="1"/>
          <p:nvPr/>
        </p:nvSpPr>
        <p:spPr>
          <a:xfrm>
            <a:off x="4067944" y="3363090"/>
            <a:ext cx="4968552" cy="400110"/>
          </a:xfrm>
          <a:prstGeom prst="rect">
            <a:avLst/>
          </a:prstGeom>
          <a:noFill/>
        </p:spPr>
        <p:txBody>
          <a:bodyPr wrap="square">
            <a:spAutoFit/>
          </a:bodyPr>
          <a:lstStyle/>
          <a:p>
            <a:pPr marL="0" marR="0" algn="r">
              <a:spcBef>
                <a:spcPts val="0"/>
              </a:spcBef>
              <a:spcAft>
                <a:spcPts val="600"/>
              </a:spcAft>
            </a:pPr>
            <a:r>
              <a:rPr lang="es-ES_tradnl" sz="2000" dirty="0">
                <a:solidFill>
                  <a:schemeClr val="bg1"/>
                </a:solidFill>
                <a:effectLst/>
                <a:latin typeface="Century Gothic" panose="020B0502020202020204" pitchFamily="34" charset="0"/>
                <a:ea typeface="MS Mincho" panose="02020609040205080304" pitchFamily="49" charset="-128"/>
              </a:rPr>
              <a:t>Caso de estudio: IIES – UNAH (Fase I)</a:t>
            </a:r>
            <a:endParaRPr lang="es-HN" sz="2400" dirty="0">
              <a:solidFill>
                <a:schemeClr val="bg1"/>
              </a:solidFill>
              <a:effectLst/>
              <a:latin typeface="Century Gothic" panose="020B0502020202020204" pitchFamily="34" charset="0"/>
              <a:ea typeface="MS Mincho" panose="02020609040205080304" pitchFamily="49" charset="-128"/>
            </a:endParaRPr>
          </a:p>
        </p:txBody>
      </p:sp>
    </p:spTree>
    <p:extLst>
      <p:ext uri="{BB962C8B-B14F-4D97-AF65-F5344CB8AC3E}">
        <p14:creationId xmlns:p14="http://schemas.microsoft.com/office/powerpoint/2010/main" val="30149307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r>
              <a:rPr lang="es-ES" dirty="0"/>
              <a:t>SOLUCIONES Y PROPUESTA</a:t>
            </a:r>
            <a:br>
              <a:rPr lang="es-HN" sz="1800" u="none" strike="noStrike" cap="small" dirty="0">
                <a:ln>
                  <a:noFill/>
                </a:ln>
                <a:effectLst>
                  <a:outerShdw sx="0" sy="0">
                    <a:srgbClr val="000000"/>
                  </a:outerShdw>
                </a:effectLst>
                <a:latin typeface="Times New Roman" panose="02020603050405020304" pitchFamily="18" charset="0"/>
                <a:ea typeface="SimSun" panose="02010600030101010101" pitchFamily="2" charset="-122"/>
              </a:rPr>
            </a:br>
            <a:r>
              <a:rPr lang="es-HN" sz="2400" dirty="0"/>
              <a:t>Mecanismo </a:t>
            </a:r>
          </a:p>
        </p:txBody>
      </p:sp>
      <p:sp>
        <p:nvSpPr>
          <p:cNvPr id="8" name="CuadroTexto 7">
            <a:extLst>
              <a:ext uri="{FF2B5EF4-FFF2-40B4-BE49-F238E27FC236}">
                <a16:creationId xmlns:a16="http://schemas.microsoft.com/office/drawing/2014/main" id="{376969B6-87AD-484D-9DFF-84BBDB620F1D}"/>
              </a:ext>
            </a:extLst>
          </p:cNvPr>
          <p:cNvSpPr txBox="1"/>
          <p:nvPr/>
        </p:nvSpPr>
        <p:spPr>
          <a:xfrm>
            <a:off x="611560" y="1844824"/>
            <a:ext cx="7920880" cy="369332"/>
          </a:xfrm>
          <a:prstGeom prst="rect">
            <a:avLst/>
          </a:prstGeom>
          <a:noFill/>
        </p:spPr>
        <p:txBody>
          <a:bodyPr wrap="square">
            <a:spAutoFit/>
          </a:bodyPr>
          <a:lstStyle/>
          <a:p>
            <a:pPr>
              <a:spcAft>
                <a:spcPts val="1000"/>
              </a:spcAft>
            </a:pPr>
            <a:r>
              <a:rPr lang="es-HN" b="1" dirty="0">
                <a:solidFill>
                  <a:srgbClr val="003F6D"/>
                </a:solidFill>
                <a:latin typeface="Arial" panose="020B0604020202020204" pitchFamily="34" charset="0"/>
                <a:ea typeface="SimSun" panose="02010600030101010101" pitchFamily="2" charset="-122"/>
                <a:cs typeface="Arial" panose="020B0604020202020204" pitchFamily="34" charset="0"/>
              </a:rPr>
              <a:t>3.- Establecimiento de los procedimientos internos de comunicación</a:t>
            </a:r>
          </a:p>
        </p:txBody>
      </p:sp>
      <p:grpSp>
        <p:nvGrpSpPr>
          <p:cNvPr id="10" name="Grupo 9">
            <a:extLst>
              <a:ext uri="{FF2B5EF4-FFF2-40B4-BE49-F238E27FC236}">
                <a16:creationId xmlns:a16="http://schemas.microsoft.com/office/drawing/2014/main" id="{294B0486-C339-482C-90BF-01F3129EA814}"/>
              </a:ext>
            </a:extLst>
          </p:cNvPr>
          <p:cNvGrpSpPr/>
          <p:nvPr/>
        </p:nvGrpSpPr>
        <p:grpSpPr>
          <a:xfrm>
            <a:off x="789715" y="2646204"/>
            <a:ext cx="7958749" cy="2191365"/>
            <a:chOff x="0" y="0"/>
            <a:chExt cx="5456555" cy="1502410"/>
          </a:xfrm>
        </p:grpSpPr>
        <p:pic>
          <p:nvPicPr>
            <p:cNvPr id="11" name="Imagen 10">
              <a:extLst>
                <a:ext uri="{FF2B5EF4-FFF2-40B4-BE49-F238E27FC236}">
                  <a16:creationId xmlns:a16="http://schemas.microsoft.com/office/drawing/2014/main" id="{533BE137-C6F2-4E81-A292-7F21E48E423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5456555" cy="1502410"/>
            </a:xfrm>
            <a:prstGeom prst="rect">
              <a:avLst/>
            </a:prstGeom>
            <a:noFill/>
            <a:ln>
              <a:solidFill>
                <a:schemeClr val="bg1">
                  <a:lumMod val="85000"/>
                </a:schemeClr>
              </a:solidFill>
            </a:ln>
          </p:spPr>
        </p:pic>
        <p:cxnSp>
          <p:nvCxnSpPr>
            <p:cNvPr id="12" name="Conector recto de flecha 11">
              <a:extLst>
                <a:ext uri="{FF2B5EF4-FFF2-40B4-BE49-F238E27FC236}">
                  <a16:creationId xmlns:a16="http://schemas.microsoft.com/office/drawing/2014/main" id="{9DCAC79D-E0DC-4CAC-BC49-6BFF8924E5CA}"/>
                </a:ext>
              </a:extLst>
            </p:cNvPr>
            <p:cNvCxnSpPr/>
            <p:nvPr/>
          </p:nvCxnSpPr>
          <p:spPr>
            <a:xfrm>
              <a:off x="2563216" y="817930"/>
              <a:ext cx="395021" cy="0"/>
            </a:xfrm>
            <a:prstGeom prst="straightConnector1">
              <a:avLst/>
            </a:prstGeom>
            <a:ln w="3175">
              <a:tailEnd type="triangle"/>
            </a:ln>
          </p:spPr>
          <p:style>
            <a:lnRef idx="1">
              <a:schemeClr val="dk1"/>
            </a:lnRef>
            <a:fillRef idx="0">
              <a:schemeClr val="dk1"/>
            </a:fillRef>
            <a:effectRef idx="0">
              <a:schemeClr val="dk1"/>
            </a:effectRef>
            <a:fontRef idx="minor">
              <a:schemeClr val="tx1"/>
            </a:fontRef>
          </p:style>
        </p:cxnSp>
      </p:grpSp>
      <p:sp>
        <p:nvSpPr>
          <p:cNvPr id="13" name="CuadroTexto 12">
            <a:extLst>
              <a:ext uri="{FF2B5EF4-FFF2-40B4-BE49-F238E27FC236}">
                <a16:creationId xmlns:a16="http://schemas.microsoft.com/office/drawing/2014/main" id="{AEB2774A-6594-4E78-81C4-FA25D54EFF32}"/>
              </a:ext>
            </a:extLst>
          </p:cNvPr>
          <p:cNvSpPr txBox="1"/>
          <p:nvPr/>
        </p:nvSpPr>
        <p:spPr>
          <a:xfrm>
            <a:off x="789715" y="4921250"/>
            <a:ext cx="5004556" cy="276999"/>
          </a:xfrm>
          <a:prstGeom prst="rect">
            <a:avLst/>
          </a:prstGeom>
          <a:noFill/>
        </p:spPr>
        <p:txBody>
          <a:bodyPr wrap="square">
            <a:spAutoFit/>
          </a:bodyPr>
          <a:lstStyle/>
          <a:p>
            <a:pPr marL="0" marR="0" algn="l">
              <a:spcBef>
                <a:spcPts val="0"/>
              </a:spcBef>
              <a:spcAft>
                <a:spcPts val="1000"/>
              </a:spcAft>
            </a:pPr>
            <a:r>
              <a:rPr lang="es-HN" sz="1200" dirty="0">
                <a:solidFill>
                  <a:srgbClr val="003F6D"/>
                </a:solidFill>
                <a:effectLst/>
                <a:latin typeface="Arial" panose="020B0604020202020204" pitchFamily="34" charset="0"/>
                <a:ea typeface="SimSun" panose="02010600030101010101" pitchFamily="2" charset="-122"/>
                <a:cs typeface="Arial" panose="020B0604020202020204" pitchFamily="34" charset="0"/>
              </a:rPr>
              <a:t>Fuente: realización propia</a:t>
            </a:r>
          </a:p>
        </p:txBody>
      </p:sp>
      <p:sp>
        <p:nvSpPr>
          <p:cNvPr id="14" name="CuadroTexto 13">
            <a:extLst>
              <a:ext uri="{FF2B5EF4-FFF2-40B4-BE49-F238E27FC236}">
                <a16:creationId xmlns:a16="http://schemas.microsoft.com/office/drawing/2014/main" id="{E599FFBD-0B8E-4509-B336-9936A8524B3C}"/>
              </a:ext>
            </a:extLst>
          </p:cNvPr>
          <p:cNvSpPr txBox="1"/>
          <p:nvPr/>
        </p:nvSpPr>
        <p:spPr>
          <a:xfrm>
            <a:off x="611560" y="5701665"/>
            <a:ext cx="7744934" cy="369332"/>
          </a:xfrm>
          <a:prstGeom prst="rect">
            <a:avLst/>
          </a:prstGeom>
          <a:noFill/>
        </p:spPr>
        <p:txBody>
          <a:bodyPr wrap="square">
            <a:spAutoFit/>
          </a:bodyPr>
          <a:lstStyle/>
          <a:p>
            <a:pPr>
              <a:spcAft>
                <a:spcPts val="1000"/>
              </a:spcAft>
            </a:pPr>
            <a:r>
              <a:rPr lang="es-HN" b="1" dirty="0">
                <a:solidFill>
                  <a:srgbClr val="003F6D"/>
                </a:solidFill>
                <a:latin typeface="Arial" panose="020B0604020202020204" pitchFamily="34" charset="0"/>
                <a:ea typeface="SimSun" panose="02010600030101010101" pitchFamily="2" charset="-122"/>
                <a:cs typeface="Arial" panose="020B0604020202020204" pitchFamily="34" charset="0"/>
              </a:rPr>
              <a:t>4.- Identificación de los canales de comunicación </a:t>
            </a:r>
          </a:p>
        </p:txBody>
      </p:sp>
    </p:spTree>
    <p:extLst>
      <p:ext uri="{BB962C8B-B14F-4D97-AF65-F5344CB8AC3E}">
        <p14:creationId xmlns:p14="http://schemas.microsoft.com/office/powerpoint/2010/main" val="1857397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r>
              <a:rPr lang="es-ES" dirty="0"/>
              <a:t>SOLUCIONES Y PROPUESTA</a:t>
            </a:r>
            <a:br>
              <a:rPr lang="es-HN" sz="1800" u="none" strike="noStrike" cap="small" dirty="0">
                <a:ln>
                  <a:noFill/>
                </a:ln>
                <a:effectLst>
                  <a:outerShdw sx="0" sy="0">
                    <a:srgbClr val="000000"/>
                  </a:outerShdw>
                </a:effectLst>
                <a:latin typeface="Times New Roman" panose="02020603050405020304" pitchFamily="18" charset="0"/>
                <a:ea typeface="SimSun" panose="02010600030101010101" pitchFamily="2" charset="-122"/>
              </a:rPr>
            </a:br>
            <a:r>
              <a:rPr lang="es-HN" sz="2400" dirty="0"/>
              <a:t>Mecanismo </a:t>
            </a:r>
          </a:p>
        </p:txBody>
      </p:sp>
      <p:pic>
        <p:nvPicPr>
          <p:cNvPr id="9" name="Imagen 8" descr="Interfaz de usuario gráfica, Sitio web&#10;&#10;Descripción generada automáticamente">
            <a:extLst>
              <a:ext uri="{FF2B5EF4-FFF2-40B4-BE49-F238E27FC236}">
                <a16:creationId xmlns:a16="http://schemas.microsoft.com/office/drawing/2014/main" id="{B7953571-38E7-4A6A-9373-82681A1572E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5967" y="2358305"/>
            <a:ext cx="2585185" cy="3813440"/>
          </a:xfrm>
          <a:prstGeom prst="rect">
            <a:avLst/>
          </a:prstGeom>
        </p:spPr>
      </p:pic>
      <p:sp>
        <p:nvSpPr>
          <p:cNvPr id="14" name="Rectángulo: esquinas redondeadas 13">
            <a:extLst>
              <a:ext uri="{FF2B5EF4-FFF2-40B4-BE49-F238E27FC236}">
                <a16:creationId xmlns:a16="http://schemas.microsoft.com/office/drawing/2014/main" id="{9BF07B73-CE53-451E-9197-0B5541F5972D}"/>
              </a:ext>
            </a:extLst>
          </p:cNvPr>
          <p:cNvSpPr/>
          <p:nvPr/>
        </p:nvSpPr>
        <p:spPr>
          <a:xfrm>
            <a:off x="2235939" y="1975130"/>
            <a:ext cx="3234416" cy="429987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15" name="CuadroTexto 14">
            <a:extLst>
              <a:ext uri="{FF2B5EF4-FFF2-40B4-BE49-F238E27FC236}">
                <a16:creationId xmlns:a16="http://schemas.microsoft.com/office/drawing/2014/main" id="{883DF166-7E4C-4067-81A6-C426D1CDB8E1}"/>
              </a:ext>
            </a:extLst>
          </p:cNvPr>
          <p:cNvSpPr txBox="1"/>
          <p:nvPr/>
        </p:nvSpPr>
        <p:spPr>
          <a:xfrm>
            <a:off x="2756445" y="1790463"/>
            <a:ext cx="2257747" cy="369332"/>
          </a:xfrm>
          <a:prstGeom prst="rect">
            <a:avLst/>
          </a:prstGeom>
          <a:solidFill>
            <a:schemeClr val="bg1"/>
          </a:solidFill>
        </p:spPr>
        <p:txBody>
          <a:bodyPr wrap="square" rtlCol="0">
            <a:spAutoFit/>
          </a:bodyPr>
          <a:lstStyle/>
          <a:p>
            <a:pPr algn="ctr"/>
            <a:r>
              <a:rPr lang="es-HN" b="1" dirty="0"/>
              <a:t>Página web</a:t>
            </a:r>
          </a:p>
        </p:txBody>
      </p:sp>
      <p:sp>
        <p:nvSpPr>
          <p:cNvPr id="16" name="Rectángulo: esquinas redondeadas 15">
            <a:extLst>
              <a:ext uri="{FF2B5EF4-FFF2-40B4-BE49-F238E27FC236}">
                <a16:creationId xmlns:a16="http://schemas.microsoft.com/office/drawing/2014/main" id="{50112891-1AF5-4070-A547-413B86E1E563}"/>
              </a:ext>
            </a:extLst>
          </p:cNvPr>
          <p:cNvSpPr/>
          <p:nvPr/>
        </p:nvSpPr>
        <p:spPr>
          <a:xfrm>
            <a:off x="5827472" y="1850739"/>
            <a:ext cx="2850063" cy="257064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17" name="CuadroTexto 16">
            <a:extLst>
              <a:ext uri="{FF2B5EF4-FFF2-40B4-BE49-F238E27FC236}">
                <a16:creationId xmlns:a16="http://schemas.microsoft.com/office/drawing/2014/main" id="{632A454F-50C3-4D24-8EE3-4852E567A93B}"/>
              </a:ext>
            </a:extLst>
          </p:cNvPr>
          <p:cNvSpPr txBox="1"/>
          <p:nvPr/>
        </p:nvSpPr>
        <p:spPr>
          <a:xfrm>
            <a:off x="6347978" y="1666072"/>
            <a:ext cx="1989455" cy="369332"/>
          </a:xfrm>
          <a:prstGeom prst="rect">
            <a:avLst/>
          </a:prstGeom>
          <a:solidFill>
            <a:schemeClr val="bg1"/>
          </a:solidFill>
        </p:spPr>
        <p:txBody>
          <a:bodyPr wrap="square" rtlCol="0">
            <a:spAutoFit/>
          </a:bodyPr>
          <a:lstStyle/>
          <a:p>
            <a:pPr algn="ctr"/>
            <a:r>
              <a:rPr lang="en-US" b="1" dirty="0"/>
              <a:t>Blog institutional</a:t>
            </a:r>
            <a:endParaRPr lang="es-HN" b="1" dirty="0"/>
          </a:p>
        </p:txBody>
      </p:sp>
      <p:pic>
        <p:nvPicPr>
          <p:cNvPr id="18" name="Imagen 17" descr="Interfaz de usuario gráfica, Texto, Aplicación&#10;&#10;Descripción generada automáticamente">
            <a:extLst>
              <a:ext uri="{FF2B5EF4-FFF2-40B4-BE49-F238E27FC236}">
                <a16:creationId xmlns:a16="http://schemas.microsoft.com/office/drawing/2014/main" id="{14D389F8-9299-4E7E-840B-8CA2DE97777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03714" y="2140899"/>
            <a:ext cx="2393215" cy="2170917"/>
          </a:xfrm>
          <a:prstGeom prst="rect">
            <a:avLst/>
          </a:prstGeom>
        </p:spPr>
      </p:pic>
      <p:sp>
        <p:nvSpPr>
          <p:cNvPr id="19" name="Rectángulo: esquinas redondeadas 18">
            <a:extLst>
              <a:ext uri="{FF2B5EF4-FFF2-40B4-BE49-F238E27FC236}">
                <a16:creationId xmlns:a16="http://schemas.microsoft.com/office/drawing/2014/main" id="{026667F7-1430-4128-BDA7-8B5E74BF486D}"/>
              </a:ext>
            </a:extLst>
          </p:cNvPr>
          <p:cNvSpPr/>
          <p:nvPr/>
        </p:nvSpPr>
        <p:spPr>
          <a:xfrm>
            <a:off x="5817639" y="4927123"/>
            <a:ext cx="2850063" cy="94234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20" name="CuadroTexto 19">
            <a:extLst>
              <a:ext uri="{FF2B5EF4-FFF2-40B4-BE49-F238E27FC236}">
                <a16:creationId xmlns:a16="http://schemas.microsoft.com/office/drawing/2014/main" id="{E4B8C5A4-74EE-497D-BB09-CA4EAEE9F8CE}"/>
              </a:ext>
            </a:extLst>
          </p:cNvPr>
          <p:cNvSpPr txBox="1"/>
          <p:nvPr/>
        </p:nvSpPr>
        <p:spPr>
          <a:xfrm>
            <a:off x="6347978" y="4755965"/>
            <a:ext cx="1989455" cy="369332"/>
          </a:xfrm>
          <a:prstGeom prst="rect">
            <a:avLst/>
          </a:prstGeom>
          <a:solidFill>
            <a:schemeClr val="bg1"/>
          </a:solidFill>
        </p:spPr>
        <p:txBody>
          <a:bodyPr wrap="square" rtlCol="0">
            <a:spAutoFit/>
          </a:bodyPr>
          <a:lstStyle/>
          <a:p>
            <a:pPr algn="ctr"/>
            <a:r>
              <a:rPr lang="es-HN" b="1" dirty="0"/>
              <a:t>Correo electrónico</a:t>
            </a:r>
          </a:p>
        </p:txBody>
      </p:sp>
      <p:sp>
        <p:nvSpPr>
          <p:cNvPr id="21" name="Marcador de contenido 2">
            <a:extLst>
              <a:ext uri="{FF2B5EF4-FFF2-40B4-BE49-F238E27FC236}">
                <a16:creationId xmlns:a16="http://schemas.microsoft.com/office/drawing/2014/main" id="{0F311EE0-F7CB-4BC6-89E7-502CD4F6DE5B}"/>
              </a:ext>
            </a:extLst>
          </p:cNvPr>
          <p:cNvSpPr txBox="1">
            <a:spLocks/>
          </p:cNvSpPr>
          <p:nvPr/>
        </p:nvSpPr>
        <p:spPr>
          <a:xfrm>
            <a:off x="129377" y="1702712"/>
            <a:ext cx="2586563" cy="1036768"/>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r>
              <a:rPr lang="es-ES" sz="1800" dirty="0">
                <a:solidFill>
                  <a:srgbClr val="003F6D"/>
                </a:solidFill>
                <a:latin typeface="Arial" panose="020B0604020202020204" pitchFamily="34" charset="0"/>
                <a:ea typeface="SimSun" panose="02010600030101010101" pitchFamily="2" charset="-122"/>
                <a:cs typeface="Arial" panose="020B0604020202020204" pitchFamily="34" charset="0"/>
              </a:rPr>
              <a:t>Canales</a:t>
            </a:r>
          </a:p>
          <a:p>
            <a:pPr marL="0" indent="0" algn="just">
              <a:buFont typeface="Arial" pitchFamily="34" charset="0"/>
              <a:buNone/>
            </a:pPr>
            <a:r>
              <a:rPr lang="es-ES" sz="1800" dirty="0">
                <a:solidFill>
                  <a:srgbClr val="003F6D"/>
                </a:solidFill>
                <a:latin typeface="Arial" panose="020B0604020202020204" pitchFamily="34" charset="0"/>
                <a:ea typeface="SimSun" panose="02010600030101010101" pitchFamily="2" charset="-122"/>
                <a:cs typeface="Arial" panose="020B0604020202020204" pitchFamily="34" charset="0"/>
              </a:rPr>
              <a:t>Institucionales</a:t>
            </a:r>
          </a:p>
        </p:txBody>
      </p:sp>
      <p:sp>
        <p:nvSpPr>
          <p:cNvPr id="22" name="Marcador de contenido 2">
            <a:extLst>
              <a:ext uri="{FF2B5EF4-FFF2-40B4-BE49-F238E27FC236}">
                <a16:creationId xmlns:a16="http://schemas.microsoft.com/office/drawing/2014/main" id="{6D3680EA-7B75-4644-8DED-52972876F4F5}"/>
              </a:ext>
            </a:extLst>
          </p:cNvPr>
          <p:cNvSpPr txBox="1">
            <a:spLocks/>
          </p:cNvSpPr>
          <p:nvPr/>
        </p:nvSpPr>
        <p:spPr>
          <a:xfrm>
            <a:off x="5919064" y="5188483"/>
            <a:ext cx="2647211" cy="4196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S" sz="2200" dirty="0">
                <a:solidFill>
                  <a:srgbClr val="002060"/>
                </a:solidFill>
                <a:latin typeface="Arial" panose="020B0604020202020204" pitchFamily="34" charset="0"/>
                <a:cs typeface="Arial" panose="020B0604020202020204" pitchFamily="34" charset="0"/>
              </a:rPr>
              <a:t>iies@unah.edu.hn</a:t>
            </a:r>
          </a:p>
        </p:txBody>
      </p:sp>
    </p:spTree>
    <p:extLst>
      <p:ext uri="{BB962C8B-B14F-4D97-AF65-F5344CB8AC3E}">
        <p14:creationId xmlns:p14="http://schemas.microsoft.com/office/powerpoint/2010/main" val="40499628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r>
              <a:rPr lang="es-ES" dirty="0"/>
              <a:t>SOLUCIONES Y PROPUESTA</a:t>
            </a:r>
            <a:br>
              <a:rPr lang="es-HN" sz="1800" u="none" strike="noStrike" cap="small" dirty="0">
                <a:ln>
                  <a:noFill/>
                </a:ln>
                <a:effectLst>
                  <a:outerShdw sx="0" sy="0">
                    <a:srgbClr val="000000"/>
                  </a:outerShdw>
                </a:effectLst>
                <a:latin typeface="Times New Roman" panose="02020603050405020304" pitchFamily="18" charset="0"/>
                <a:ea typeface="SimSun" panose="02010600030101010101" pitchFamily="2" charset="-122"/>
              </a:rPr>
            </a:br>
            <a:r>
              <a:rPr lang="es-HN" sz="2400" dirty="0"/>
              <a:t>Mecanismo </a:t>
            </a:r>
          </a:p>
        </p:txBody>
      </p:sp>
      <p:sp>
        <p:nvSpPr>
          <p:cNvPr id="21" name="Marcador de contenido 2">
            <a:extLst>
              <a:ext uri="{FF2B5EF4-FFF2-40B4-BE49-F238E27FC236}">
                <a16:creationId xmlns:a16="http://schemas.microsoft.com/office/drawing/2014/main" id="{0F311EE0-F7CB-4BC6-89E7-502CD4F6DE5B}"/>
              </a:ext>
            </a:extLst>
          </p:cNvPr>
          <p:cNvSpPr txBox="1">
            <a:spLocks/>
          </p:cNvSpPr>
          <p:nvPr/>
        </p:nvSpPr>
        <p:spPr>
          <a:xfrm>
            <a:off x="186693" y="1574059"/>
            <a:ext cx="2586563" cy="1036768"/>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ES" sz="1800" dirty="0">
                <a:solidFill>
                  <a:srgbClr val="003F6D"/>
                </a:solidFill>
                <a:latin typeface="Arial" panose="020B0604020202020204" pitchFamily="34" charset="0"/>
                <a:ea typeface="SimSun" panose="02010600030101010101" pitchFamily="2" charset="-122"/>
                <a:cs typeface="Arial" panose="020B0604020202020204" pitchFamily="34" charset="0"/>
              </a:rPr>
              <a:t>Redes </a:t>
            </a:r>
          </a:p>
          <a:p>
            <a:pPr marL="0" indent="0" algn="just">
              <a:buNone/>
            </a:pPr>
            <a:r>
              <a:rPr lang="es-ES" sz="1800" dirty="0">
                <a:solidFill>
                  <a:srgbClr val="003F6D"/>
                </a:solidFill>
                <a:latin typeface="Arial" panose="020B0604020202020204" pitchFamily="34" charset="0"/>
                <a:ea typeface="SimSun" panose="02010600030101010101" pitchFamily="2" charset="-122"/>
                <a:cs typeface="Arial" panose="020B0604020202020204" pitchFamily="34" charset="0"/>
              </a:rPr>
              <a:t>Sociales </a:t>
            </a:r>
          </a:p>
        </p:txBody>
      </p:sp>
      <p:grpSp>
        <p:nvGrpSpPr>
          <p:cNvPr id="23" name="Grupo 22">
            <a:extLst>
              <a:ext uri="{FF2B5EF4-FFF2-40B4-BE49-F238E27FC236}">
                <a16:creationId xmlns:a16="http://schemas.microsoft.com/office/drawing/2014/main" id="{3772C47D-08D8-4A55-9776-05A77E847D0E}"/>
              </a:ext>
            </a:extLst>
          </p:cNvPr>
          <p:cNvGrpSpPr/>
          <p:nvPr/>
        </p:nvGrpSpPr>
        <p:grpSpPr>
          <a:xfrm>
            <a:off x="1763688" y="1771604"/>
            <a:ext cx="6408712" cy="4714402"/>
            <a:chOff x="2401634" y="1193967"/>
            <a:chExt cx="7501564" cy="5261779"/>
          </a:xfrm>
        </p:grpSpPr>
        <p:sp>
          <p:nvSpPr>
            <p:cNvPr id="24" name="Rectángulo: esquinas redondeadas 23">
              <a:extLst>
                <a:ext uri="{FF2B5EF4-FFF2-40B4-BE49-F238E27FC236}">
                  <a16:creationId xmlns:a16="http://schemas.microsoft.com/office/drawing/2014/main" id="{FD51F899-D8F8-43DB-AF03-DD0405112CF9}"/>
                </a:ext>
              </a:extLst>
            </p:cNvPr>
            <p:cNvSpPr/>
            <p:nvPr/>
          </p:nvSpPr>
          <p:spPr>
            <a:xfrm>
              <a:off x="2401634" y="1406771"/>
              <a:ext cx="3587262" cy="300853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25" name="CuadroTexto 24">
              <a:extLst>
                <a:ext uri="{FF2B5EF4-FFF2-40B4-BE49-F238E27FC236}">
                  <a16:creationId xmlns:a16="http://schemas.microsoft.com/office/drawing/2014/main" id="{229766FF-DE6F-4366-96F8-F75A14EABE70}"/>
                </a:ext>
              </a:extLst>
            </p:cNvPr>
            <p:cNvSpPr txBox="1"/>
            <p:nvPr/>
          </p:nvSpPr>
          <p:spPr>
            <a:xfrm>
              <a:off x="2922140" y="1222105"/>
              <a:ext cx="2504049" cy="369332"/>
            </a:xfrm>
            <a:prstGeom prst="rect">
              <a:avLst/>
            </a:prstGeom>
            <a:solidFill>
              <a:schemeClr val="bg1"/>
            </a:solidFill>
          </p:spPr>
          <p:txBody>
            <a:bodyPr wrap="square" rtlCol="0">
              <a:spAutoFit/>
            </a:bodyPr>
            <a:lstStyle/>
            <a:p>
              <a:pPr algn="ctr"/>
              <a:r>
                <a:rPr lang="es-HN" b="1" dirty="0"/>
                <a:t>Facebook</a:t>
              </a:r>
            </a:p>
          </p:txBody>
        </p:sp>
        <p:pic>
          <p:nvPicPr>
            <p:cNvPr id="26" name="Imagen 25" descr="Interfaz de usuario gráfica, Texto, Sitio web&#10;&#10;Descripción generada automáticamente">
              <a:extLst>
                <a:ext uri="{FF2B5EF4-FFF2-40B4-BE49-F238E27FC236}">
                  <a16:creationId xmlns:a16="http://schemas.microsoft.com/office/drawing/2014/main" id="{7DDA90D8-7AFD-4DCA-ADF6-EB9D9BD4BB0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21851" y="1778883"/>
              <a:ext cx="3146828" cy="2380915"/>
            </a:xfrm>
            <a:prstGeom prst="rect">
              <a:avLst/>
            </a:prstGeom>
          </p:spPr>
        </p:pic>
        <p:sp>
          <p:nvSpPr>
            <p:cNvPr id="27" name="Rectángulo: esquinas redondeadas 26">
              <a:extLst>
                <a:ext uri="{FF2B5EF4-FFF2-40B4-BE49-F238E27FC236}">
                  <a16:creationId xmlns:a16="http://schemas.microsoft.com/office/drawing/2014/main" id="{931043A9-D1A3-46AE-A7D0-9E333C2AF175}"/>
                </a:ext>
              </a:extLst>
            </p:cNvPr>
            <p:cNvSpPr/>
            <p:nvPr/>
          </p:nvSpPr>
          <p:spPr>
            <a:xfrm>
              <a:off x="6315936" y="1392702"/>
              <a:ext cx="3587262" cy="300853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28" name="CuadroTexto 27">
              <a:extLst>
                <a:ext uri="{FF2B5EF4-FFF2-40B4-BE49-F238E27FC236}">
                  <a16:creationId xmlns:a16="http://schemas.microsoft.com/office/drawing/2014/main" id="{67000ACA-EE0E-45EE-8130-D8B48C7C5A7C}"/>
                </a:ext>
              </a:extLst>
            </p:cNvPr>
            <p:cNvSpPr txBox="1"/>
            <p:nvPr/>
          </p:nvSpPr>
          <p:spPr>
            <a:xfrm>
              <a:off x="6878643" y="1193967"/>
              <a:ext cx="2504049" cy="369332"/>
            </a:xfrm>
            <a:prstGeom prst="rect">
              <a:avLst/>
            </a:prstGeom>
            <a:solidFill>
              <a:schemeClr val="bg1"/>
            </a:solidFill>
          </p:spPr>
          <p:txBody>
            <a:bodyPr wrap="square" rtlCol="0">
              <a:spAutoFit/>
            </a:bodyPr>
            <a:lstStyle/>
            <a:p>
              <a:pPr algn="ctr"/>
              <a:r>
                <a:rPr lang="en-US" b="1" dirty="0"/>
                <a:t>Twitter</a:t>
              </a:r>
              <a:endParaRPr lang="es-HN" b="1" dirty="0"/>
            </a:p>
          </p:txBody>
        </p:sp>
        <p:pic>
          <p:nvPicPr>
            <p:cNvPr id="29" name="Imagen 28" descr="Interfaz de usuario gráfica, Sitio web&#10;&#10;Descripción generada automáticamente">
              <a:extLst>
                <a:ext uri="{FF2B5EF4-FFF2-40B4-BE49-F238E27FC236}">
                  <a16:creationId xmlns:a16="http://schemas.microsoft.com/office/drawing/2014/main" id="{660525CB-7D89-42F6-92EB-8E70AEF46A0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16749" y="4733401"/>
              <a:ext cx="4123788" cy="1631568"/>
            </a:xfrm>
            <a:prstGeom prst="rect">
              <a:avLst/>
            </a:prstGeom>
          </p:spPr>
        </p:pic>
        <p:pic>
          <p:nvPicPr>
            <p:cNvPr id="30" name="Imagen 29" descr="Interfaz de usuario gráfica, Aplicación&#10;&#10;Descripción generada automáticamente">
              <a:extLst>
                <a:ext uri="{FF2B5EF4-FFF2-40B4-BE49-F238E27FC236}">
                  <a16:creationId xmlns:a16="http://schemas.microsoft.com/office/drawing/2014/main" id="{3BBA687D-A046-44C1-A878-06E05980331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31643" y="2015197"/>
              <a:ext cx="3355848" cy="1737360"/>
            </a:xfrm>
            <a:prstGeom prst="rect">
              <a:avLst/>
            </a:prstGeom>
          </p:spPr>
        </p:pic>
        <p:sp>
          <p:nvSpPr>
            <p:cNvPr id="31" name="Rectángulo: esquinas redondeadas 30">
              <a:extLst>
                <a:ext uri="{FF2B5EF4-FFF2-40B4-BE49-F238E27FC236}">
                  <a16:creationId xmlns:a16="http://schemas.microsoft.com/office/drawing/2014/main" id="{F371C7B7-BA65-4E9E-92FF-E75E897B4813}"/>
                </a:ext>
              </a:extLst>
            </p:cNvPr>
            <p:cNvSpPr/>
            <p:nvPr/>
          </p:nvSpPr>
          <p:spPr>
            <a:xfrm>
              <a:off x="2401634" y="4585907"/>
              <a:ext cx="7501564" cy="186983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2" name="CuadroTexto 31">
              <a:extLst>
                <a:ext uri="{FF2B5EF4-FFF2-40B4-BE49-F238E27FC236}">
                  <a16:creationId xmlns:a16="http://schemas.microsoft.com/office/drawing/2014/main" id="{8C29C7E6-144F-4F36-B106-77E10E3A1469}"/>
                </a:ext>
              </a:extLst>
            </p:cNvPr>
            <p:cNvSpPr txBox="1"/>
            <p:nvPr/>
          </p:nvSpPr>
          <p:spPr>
            <a:xfrm>
              <a:off x="2692821" y="5081897"/>
              <a:ext cx="1832741" cy="369332"/>
            </a:xfrm>
            <a:prstGeom prst="rect">
              <a:avLst/>
            </a:prstGeom>
            <a:solidFill>
              <a:schemeClr val="bg1"/>
            </a:solidFill>
          </p:spPr>
          <p:txBody>
            <a:bodyPr wrap="square" rtlCol="0">
              <a:spAutoFit/>
            </a:bodyPr>
            <a:lstStyle/>
            <a:p>
              <a:pPr algn="ctr"/>
              <a:r>
                <a:rPr lang="en-US" b="1" dirty="0"/>
                <a:t>YouTube</a:t>
              </a:r>
              <a:endParaRPr lang="es-HN" b="1" dirty="0"/>
            </a:p>
          </p:txBody>
        </p:sp>
      </p:grpSp>
    </p:spTree>
    <p:extLst>
      <p:ext uri="{BB962C8B-B14F-4D97-AF65-F5344CB8AC3E}">
        <p14:creationId xmlns:p14="http://schemas.microsoft.com/office/powerpoint/2010/main" val="39210059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r>
              <a:rPr lang="es-ES" dirty="0"/>
              <a:t>SOLUCIONES Y PROPUESTA</a:t>
            </a:r>
            <a:br>
              <a:rPr lang="es-HN" sz="1800" u="none" strike="noStrike" cap="small" dirty="0">
                <a:ln>
                  <a:noFill/>
                </a:ln>
                <a:effectLst>
                  <a:outerShdw sx="0" sy="0">
                    <a:srgbClr val="000000"/>
                  </a:outerShdw>
                </a:effectLst>
                <a:latin typeface="Times New Roman" panose="02020603050405020304" pitchFamily="18" charset="0"/>
                <a:ea typeface="SimSun" panose="02010600030101010101" pitchFamily="2" charset="-122"/>
              </a:rPr>
            </a:br>
            <a:r>
              <a:rPr lang="es-HN" sz="2400" dirty="0"/>
              <a:t>Mecanismo </a:t>
            </a:r>
          </a:p>
        </p:txBody>
      </p:sp>
      <p:sp>
        <p:nvSpPr>
          <p:cNvPr id="8" name="CuadroTexto 7">
            <a:extLst>
              <a:ext uri="{FF2B5EF4-FFF2-40B4-BE49-F238E27FC236}">
                <a16:creationId xmlns:a16="http://schemas.microsoft.com/office/drawing/2014/main" id="{376969B6-87AD-484D-9DFF-84BBDB620F1D}"/>
              </a:ext>
            </a:extLst>
          </p:cNvPr>
          <p:cNvSpPr txBox="1"/>
          <p:nvPr/>
        </p:nvSpPr>
        <p:spPr>
          <a:xfrm>
            <a:off x="611560" y="1844824"/>
            <a:ext cx="7920880" cy="1660968"/>
          </a:xfrm>
          <a:prstGeom prst="rect">
            <a:avLst/>
          </a:prstGeom>
          <a:noFill/>
        </p:spPr>
        <p:txBody>
          <a:bodyPr wrap="square">
            <a:spAutoFit/>
          </a:bodyPr>
          <a:lstStyle/>
          <a:p>
            <a:pPr>
              <a:spcAft>
                <a:spcPts val="1000"/>
              </a:spcAft>
            </a:pPr>
            <a:r>
              <a:rPr lang="es-HN" b="1" dirty="0">
                <a:solidFill>
                  <a:srgbClr val="003F6D"/>
                </a:solidFill>
                <a:latin typeface="Arial" panose="020B0604020202020204" pitchFamily="34" charset="0"/>
                <a:ea typeface="SimSun" panose="02010600030101010101" pitchFamily="2" charset="-122"/>
                <a:cs typeface="Arial" panose="020B0604020202020204" pitchFamily="34" charset="0"/>
              </a:rPr>
              <a:t>5.- Establecimiento de la estrategia de difusión y posicionamiento</a:t>
            </a:r>
          </a:p>
          <a:p>
            <a:pPr algn="just">
              <a:spcBef>
                <a:spcPct val="20000"/>
              </a:spcBef>
              <a:spcAft>
                <a:spcPts val="1000"/>
              </a:spcAft>
            </a:pPr>
            <a:r>
              <a:rPr lang="es-HN" dirty="0">
                <a:solidFill>
                  <a:srgbClr val="0A65B0"/>
                </a:solidFill>
                <a:latin typeface="Arial" panose="020B0604020202020204" pitchFamily="34" charset="0"/>
                <a:ea typeface="SimSun" panose="02010600030101010101" pitchFamily="2" charset="-122"/>
                <a:cs typeface="Arial" panose="020B0604020202020204" pitchFamily="34" charset="0"/>
              </a:rPr>
              <a:t>El programa piloto de comunicación y difusión científica será la encargada de gestionar la estrategia de comunicación y posicionamiento acerca de las actividades de investigación, docencia especializada, vinculación y difusión requerida por el IIES-UNAH. </a:t>
            </a:r>
          </a:p>
        </p:txBody>
      </p:sp>
      <p:sp>
        <p:nvSpPr>
          <p:cNvPr id="9" name="CuadroTexto 8">
            <a:extLst>
              <a:ext uri="{FF2B5EF4-FFF2-40B4-BE49-F238E27FC236}">
                <a16:creationId xmlns:a16="http://schemas.microsoft.com/office/drawing/2014/main" id="{F92FD29B-51CA-4C4A-951C-9E6846281EA7}"/>
              </a:ext>
            </a:extLst>
          </p:cNvPr>
          <p:cNvSpPr txBox="1"/>
          <p:nvPr/>
        </p:nvSpPr>
        <p:spPr>
          <a:xfrm>
            <a:off x="611560" y="3860983"/>
            <a:ext cx="7920880" cy="369332"/>
          </a:xfrm>
          <a:prstGeom prst="rect">
            <a:avLst/>
          </a:prstGeom>
          <a:noFill/>
        </p:spPr>
        <p:txBody>
          <a:bodyPr wrap="square">
            <a:spAutoFit/>
          </a:bodyPr>
          <a:lstStyle/>
          <a:p>
            <a:pPr algn="just">
              <a:spcBef>
                <a:spcPct val="20000"/>
              </a:spcBef>
              <a:spcAft>
                <a:spcPts val="1000"/>
              </a:spcAft>
            </a:pPr>
            <a:r>
              <a:rPr lang="es-HN" b="1" dirty="0">
                <a:solidFill>
                  <a:srgbClr val="003F6D"/>
                </a:solidFill>
                <a:latin typeface="Arial" panose="020B0604020202020204" pitchFamily="34" charset="0"/>
                <a:ea typeface="SimSun" panose="02010600030101010101" pitchFamily="2" charset="-122"/>
                <a:cs typeface="Arial" panose="020B0604020202020204" pitchFamily="34" charset="0"/>
              </a:rPr>
              <a:t>6.- Implementación de los mecanismos en la gestión del conocimiento</a:t>
            </a:r>
          </a:p>
        </p:txBody>
      </p:sp>
      <p:pic>
        <p:nvPicPr>
          <p:cNvPr id="15" name="Imagen 14" descr="Imagen que contiene Diagrama&#10;&#10;Descripción generada automáticamente">
            <a:extLst>
              <a:ext uri="{FF2B5EF4-FFF2-40B4-BE49-F238E27FC236}">
                <a16:creationId xmlns:a16="http://schemas.microsoft.com/office/drawing/2014/main" id="{B287BADE-BFD4-430B-8AC1-0E5E6AA94106}"/>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11560" y="4437112"/>
            <a:ext cx="8016751" cy="1872208"/>
          </a:xfrm>
          <a:prstGeom prst="rect">
            <a:avLst/>
          </a:prstGeom>
        </p:spPr>
      </p:pic>
    </p:spTree>
    <p:extLst>
      <p:ext uri="{BB962C8B-B14F-4D97-AF65-F5344CB8AC3E}">
        <p14:creationId xmlns:p14="http://schemas.microsoft.com/office/powerpoint/2010/main" val="8652379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r>
              <a:rPr lang="es-HN" sz="2400" dirty="0"/>
              <a:t>RESULTADOS</a:t>
            </a:r>
          </a:p>
        </p:txBody>
      </p:sp>
      <p:sp>
        <p:nvSpPr>
          <p:cNvPr id="8" name="CuadroTexto 7">
            <a:extLst>
              <a:ext uri="{FF2B5EF4-FFF2-40B4-BE49-F238E27FC236}">
                <a16:creationId xmlns:a16="http://schemas.microsoft.com/office/drawing/2014/main" id="{49ACEFC3-B916-4882-B985-BC8DFA10319F}"/>
              </a:ext>
            </a:extLst>
          </p:cNvPr>
          <p:cNvSpPr txBox="1"/>
          <p:nvPr/>
        </p:nvSpPr>
        <p:spPr>
          <a:xfrm>
            <a:off x="1230043" y="1943058"/>
            <a:ext cx="6683913" cy="369332"/>
          </a:xfrm>
          <a:prstGeom prst="rect">
            <a:avLst/>
          </a:prstGeom>
          <a:noFill/>
        </p:spPr>
        <p:txBody>
          <a:bodyPr wrap="square">
            <a:spAutoFit/>
          </a:bodyPr>
          <a:lstStyle/>
          <a:p>
            <a:pPr algn="ctr"/>
            <a:r>
              <a:rPr lang="es-ES_tradnl" b="1" dirty="0">
                <a:solidFill>
                  <a:srgbClr val="003F6D"/>
                </a:solidFill>
                <a:latin typeface="Arial" panose="020B0604020202020204" pitchFamily="34" charset="0"/>
                <a:ea typeface="SimSun" panose="02010600030101010101" pitchFamily="2" charset="-122"/>
                <a:cs typeface="Arial" panose="020B0604020202020204" pitchFamily="34" charset="0"/>
              </a:rPr>
              <a:t>COVID-19 en Honduras: efectos sobre la economía</a:t>
            </a:r>
            <a:endParaRPr lang="es-HN" b="1" dirty="0">
              <a:solidFill>
                <a:srgbClr val="003F6D"/>
              </a:solidFill>
              <a:latin typeface="Arial" panose="020B0604020202020204" pitchFamily="34" charset="0"/>
              <a:ea typeface="SimSun" panose="02010600030101010101" pitchFamily="2" charset="-122"/>
              <a:cs typeface="Arial" panose="020B0604020202020204" pitchFamily="34" charset="0"/>
            </a:endParaRPr>
          </a:p>
        </p:txBody>
      </p:sp>
      <p:sp>
        <p:nvSpPr>
          <p:cNvPr id="9" name="CuadroTexto 8">
            <a:extLst>
              <a:ext uri="{FF2B5EF4-FFF2-40B4-BE49-F238E27FC236}">
                <a16:creationId xmlns:a16="http://schemas.microsoft.com/office/drawing/2014/main" id="{C90D4037-225C-4BFE-809C-A0DBD510BA0F}"/>
              </a:ext>
            </a:extLst>
          </p:cNvPr>
          <p:cNvSpPr txBox="1"/>
          <p:nvPr/>
        </p:nvSpPr>
        <p:spPr>
          <a:xfrm>
            <a:off x="4995436" y="2828835"/>
            <a:ext cx="2520280" cy="1200329"/>
          </a:xfrm>
          <a:prstGeom prst="rect">
            <a:avLst/>
          </a:prstGeom>
          <a:solidFill>
            <a:srgbClr val="003F6D"/>
          </a:solidFill>
        </p:spPr>
        <p:txBody>
          <a:bodyPr wrap="square" rtlCol="0">
            <a:spAutoFit/>
          </a:bodyPr>
          <a:lstStyle/>
          <a:p>
            <a:pPr algn="ctr"/>
            <a:r>
              <a:rPr lang="es-HN" sz="1800" spc="-5" dirty="0">
                <a:solidFill>
                  <a:schemeClr val="bg1"/>
                </a:solidFill>
                <a:effectLst/>
                <a:latin typeface="Arial" panose="020B0604020202020204" pitchFamily="34" charset="0"/>
                <a:ea typeface="SimSun" panose="02010600030101010101" pitchFamily="2" charset="-122"/>
                <a:cs typeface="Arial" panose="020B0604020202020204" pitchFamily="34" charset="0"/>
              </a:rPr>
              <a:t>Encuesta de hogares UNAH: análisis de percepción de impacto</a:t>
            </a:r>
            <a:endParaRPr lang="es-HN" dirty="0">
              <a:solidFill>
                <a:schemeClr val="bg1"/>
              </a:solidFill>
              <a:latin typeface="Arial" panose="020B0604020202020204" pitchFamily="34" charset="0"/>
              <a:cs typeface="Arial" panose="020B0604020202020204" pitchFamily="34" charset="0"/>
            </a:endParaRPr>
          </a:p>
          <a:p>
            <a:endParaRPr lang="es-HN" dirty="0"/>
          </a:p>
        </p:txBody>
      </p:sp>
      <p:sp>
        <p:nvSpPr>
          <p:cNvPr id="10" name="CuadroTexto 9">
            <a:extLst>
              <a:ext uri="{FF2B5EF4-FFF2-40B4-BE49-F238E27FC236}">
                <a16:creationId xmlns:a16="http://schemas.microsoft.com/office/drawing/2014/main" id="{5084E176-A349-4461-B354-853A95ED7CCE}"/>
              </a:ext>
            </a:extLst>
          </p:cNvPr>
          <p:cNvSpPr txBox="1"/>
          <p:nvPr/>
        </p:nvSpPr>
        <p:spPr>
          <a:xfrm>
            <a:off x="1228481" y="2828835"/>
            <a:ext cx="2493350" cy="1200329"/>
          </a:xfrm>
          <a:prstGeom prst="rect">
            <a:avLst/>
          </a:prstGeom>
          <a:solidFill>
            <a:srgbClr val="003F6D"/>
          </a:solidFill>
        </p:spPr>
        <p:txBody>
          <a:bodyPr wrap="square" rtlCol="0">
            <a:spAutoFit/>
          </a:bodyPr>
          <a:lstStyle/>
          <a:p>
            <a:pPr algn="ctr"/>
            <a:r>
              <a:rPr lang="es-HN" sz="1800" spc="-5" dirty="0">
                <a:solidFill>
                  <a:schemeClr val="bg1"/>
                </a:solidFill>
                <a:effectLst/>
                <a:latin typeface="Arial" panose="020B0604020202020204" pitchFamily="34" charset="0"/>
                <a:ea typeface="SimSun" panose="02010600030101010101" pitchFamily="2" charset="-122"/>
                <a:cs typeface="Arial" panose="020B0604020202020204" pitchFamily="34" charset="0"/>
              </a:rPr>
              <a:t>Análisis de resiliencia empresarial</a:t>
            </a:r>
          </a:p>
          <a:p>
            <a:pPr algn="ctr"/>
            <a:endParaRPr lang="es-HN" spc="-5" dirty="0">
              <a:solidFill>
                <a:schemeClr val="bg1"/>
              </a:solidFill>
              <a:latin typeface="Arial" panose="020B0604020202020204" pitchFamily="34" charset="0"/>
              <a:ea typeface="SimSun" panose="02010600030101010101" pitchFamily="2" charset="-122"/>
              <a:cs typeface="Arial" panose="020B0604020202020204" pitchFamily="34" charset="0"/>
            </a:endParaRPr>
          </a:p>
          <a:p>
            <a:pPr algn="ctr"/>
            <a:endParaRPr lang="es-HN" dirty="0"/>
          </a:p>
        </p:txBody>
      </p:sp>
      <p:sp>
        <p:nvSpPr>
          <p:cNvPr id="11" name="CuadroTexto 10">
            <a:extLst>
              <a:ext uri="{FF2B5EF4-FFF2-40B4-BE49-F238E27FC236}">
                <a16:creationId xmlns:a16="http://schemas.microsoft.com/office/drawing/2014/main" id="{6DBF7E00-4009-442F-A329-7A9C063305AD}"/>
              </a:ext>
            </a:extLst>
          </p:cNvPr>
          <p:cNvSpPr txBox="1"/>
          <p:nvPr/>
        </p:nvSpPr>
        <p:spPr>
          <a:xfrm>
            <a:off x="611560" y="4941168"/>
            <a:ext cx="6768752" cy="646331"/>
          </a:xfrm>
          <a:prstGeom prst="rect">
            <a:avLst/>
          </a:prstGeom>
          <a:noFill/>
        </p:spPr>
        <p:txBody>
          <a:bodyPr wrap="square" rtlCol="0">
            <a:spAutoFit/>
          </a:bodyPr>
          <a:lstStyle/>
          <a:p>
            <a:r>
              <a:rPr lang="es-HN" dirty="0">
                <a:solidFill>
                  <a:srgbClr val="003F6D"/>
                </a:solidFill>
                <a:latin typeface="Arial" panose="020B0604020202020204" pitchFamily="34" charset="0"/>
                <a:cs typeface="Arial" panose="020B0604020202020204" pitchFamily="34" charset="0"/>
              </a:rPr>
              <a:t>Programa de Investigaciones en Economía y Finanzas - PIEF</a:t>
            </a:r>
          </a:p>
          <a:p>
            <a:r>
              <a:rPr lang="es-HN" dirty="0">
                <a:solidFill>
                  <a:srgbClr val="003F6D"/>
                </a:solidFill>
                <a:latin typeface="Arial" panose="020B0604020202020204" pitchFamily="34" charset="0"/>
                <a:cs typeface="Arial" panose="020B0604020202020204" pitchFamily="34" charset="0"/>
              </a:rPr>
              <a:t>Departamento académico: Economía  </a:t>
            </a:r>
          </a:p>
        </p:txBody>
      </p:sp>
    </p:spTree>
    <p:extLst>
      <p:ext uri="{BB962C8B-B14F-4D97-AF65-F5344CB8AC3E}">
        <p14:creationId xmlns:p14="http://schemas.microsoft.com/office/powerpoint/2010/main" val="28788531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r>
              <a:rPr lang="es-HN" sz="2400" dirty="0"/>
              <a:t>RESULTADOS</a:t>
            </a:r>
          </a:p>
        </p:txBody>
      </p:sp>
      <p:pic>
        <p:nvPicPr>
          <p:cNvPr id="7" name="Imagen 6">
            <a:extLst>
              <a:ext uri="{FF2B5EF4-FFF2-40B4-BE49-F238E27FC236}">
                <a16:creationId xmlns:a16="http://schemas.microsoft.com/office/drawing/2014/main" id="{C9C882A4-04E9-4FF3-86F5-C3C9D742C1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803317"/>
            <a:ext cx="9144000" cy="3251365"/>
          </a:xfrm>
          <a:prstGeom prst="rect">
            <a:avLst/>
          </a:prstGeom>
        </p:spPr>
      </p:pic>
    </p:spTree>
    <p:extLst>
      <p:ext uri="{BB962C8B-B14F-4D97-AF65-F5344CB8AC3E}">
        <p14:creationId xmlns:p14="http://schemas.microsoft.com/office/powerpoint/2010/main" val="24902167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r>
              <a:rPr lang="es-HN" sz="2400" dirty="0"/>
              <a:t>CONCLUSIONES </a:t>
            </a:r>
          </a:p>
        </p:txBody>
      </p:sp>
      <p:sp>
        <p:nvSpPr>
          <p:cNvPr id="4" name="CuadroTexto 3">
            <a:extLst>
              <a:ext uri="{FF2B5EF4-FFF2-40B4-BE49-F238E27FC236}">
                <a16:creationId xmlns:a16="http://schemas.microsoft.com/office/drawing/2014/main" id="{D9ADD8A8-AA50-4D08-ABDC-0369DC5CD0F9}"/>
              </a:ext>
            </a:extLst>
          </p:cNvPr>
          <p:cNvSpPr txBox="1"/>
          <p:nvPr/>
        </p:nvSpPr>
        <p:spPr>
          <a:xfrm>
            <a:off x="611560" y="1844824"/>
            <a:ext cx="7920880" cy="2949525"/>
          </a:xfrm>
          <a:prstGeom prst="rect">
            <a:avLst/>
          </a:prstGeom>
          <a:noFill/>
        </p:spPr>
        <p:txBody>
          <a:bodyPr wrap="square">
            <a:spAutoFit/>
          </a:bodyPr>
          <a:lstStyle/>
          <a:p>
            <a:pPr marL="342900" marR="0" lvl="0" indent="-342900" algn="just">
              <a:lnSpc>
                <a:spcPct val="150000"/>
              </a:lnSpc>
              <a:spcBef>
                <a:spcPts val="0"/>
              </a:spcBef>
              <a:spcAft>
                <a:spcPts val="0"/>
              </a:spcAft>
              <a:buFont typeface="Symbol" panose="05050102010706020507" pitchFamily="18" charset="2"/>
              <a:buChar char=""/>
            </a:pPr>
            <a:r>
              <a:rPr lang="es-ES" dirty="0">
                <a:solidFill>
                  <a:srgbClr val="0A65B0"/>
                </a:solidFill>
                <a:latin typeface="Arial" panose="020B0604020202020204" pitchFamily="34" charset="0"/>
                <a:ea typeface="SimSun" panose="02010600030101010101" pitchFamily="2" charset="-122"/>
                <a:cs typeface="Arial" panose="020B0604020202020204" pitchFamily="34" charset="0"/>
              </a:rPr>
              <a:t>Aplicar el mecanismo de gestión del conocimiento en el IIES permitió la construcción de procesos de comunicación fluidos y bidireccionales afianzando en la UNAH el acceso al conocimiento para diferentes sectores (stakeholders) a través de la gestión del conocimiento utilizando herramientas de las Tecnologías de la Información y Comunicación como parte de las actividades desarrolladas por las universidades del siglo XXI. </a:t>
            </a:r>
            <a:endParaRPr lang="es-HN" dirty="0">
              <a:solidFill>
                <a:srgbClr val="0A65B0"/>
              </a:solidFill>
              <a:latin typeface="Arial" panose="020B060402020202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24238605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r>
              <a:rPr lang="es-HN" sz="2400" dirty="0"/>
              <a:t>CONCLUSIONES </a:t>
            </a:r>
          </a:p>
        </p:txBody>
      </p:sp>
      <p:sp>
        <p:nvSpPr>
          <p:cNvPr id="4" name="CuadroTexto 3">
            <a:extLst>
              <a:ext uri="{FF2B5EF4-FFF2-40B4-BE49-F238E27FC236}">
                <a16:creationId xmlns:a16="http://schemas.microsoft.com/office/drawing/2014/main" id="{D9ADD8A8-AA50-4D08-ABDC-0369DC5CD0F9}"/>
              </a:ext>
            </a:extLst>
          </p:cNvPr>
          <p:cNvSpPr txBox="1"/>
          <p:nvPr/>
        </p:nvSpPr>
        <p:spPr>
          <a:xfrm>
            <a:off x="611560" y="1844824"/>
            <a:ext cx="7920880" cy="2949525"/>
          </a:xfrm>
          <a:prstGeom prst="rect">
            <a:avLst/>
          </a:prstGeom>
          <a:noFill/>
        </p:spPr>
        <p:txBody>
          <a:bodyPr wrap="square">
            <a:spAutoFit/>
          </a:bodyPr>
          <a:lstStyle/>
          <a:p>
            <a:pPr marL="342900" marR="0" lvl="0" indent="-342900" algn="just">
              <a:lnSpc>
                <a:spcPct val="150000"/>
              </a:lnSpc>
              <a:spcBef>
                <a:spcPts val="0"/>
              </a:spcBef>
              <a:spcAft>
                <a:spcPts val="0"/>
              </a:spcAft>
              <a:buFont typeface="Symbol" panose="05050102010706020507" pitchFamily="18" charset="2"/>
              <a:buChar char=""/>
            </a:pPr>
            <a:r>
              <a:rPr lang="es-ES" dirty="0">
                <a:solidFill>
                  <a:srgbClr val="0A65B0"/>
                </a:solidFill>
                <a:latin typeface="Arial" panose="020B0604020202020204" pitchFamily="34" charset="0"/>
                <a:ea typeface="SimSun" panose="02010600030101010101" pitchFamily="2" charset="-122"/>
                <a:cs typeface="Arial" panose="020B0604020202020204" pitchFamily="34" charset="0"/>
              </a:rPr>
              <a:t>Considerando la importancia del mecanismo en gestión del conocimiento para compartir los resultados de investigaciones en programas de investigación que conforman los institutos de investigaciones universitarios, una segunda fase constituiría la incorporación de un sistema que fortalezca los procesos, así como definir los perfiles del equipo multidisciplinario para la operatividad eficiente del programa de comunicación y difusión científica. </a:t>
            </a:r>
            <a:endParaRPr lang="es-HN" dirty="0">
              <a:solidFill>
                <a:srgbClr val="0A65B0"/>
              </a:solidFill>
              <a:latin typeface="Arial" panose="020B060402020202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29064566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F941B15-6373-4FE9-A8DB-C61607C7B5B1}"/>
              </a:ext>
            </a:extLst>
          </p:cNvPr>
          <p:cNvSpPr txBox="1"/>
          <p:nvPr/>
        </p:nvSpPr>
        <p:spPr>
          <a:xfrm>
            <a:off x="395536" y="4065131"/>
            <a:ext cx="4248472" cy="461665"/>
          </a:xfrm>
          <a:prstGeom prst="rect">
            <a:avLst/>
          </a:prstGeom>
          <a:noFill/>
        </p:spPr>
        <p:txBody>
          <a:bodyPr wrap="square">
            <a:spAutoFit/>
          </a:bodyPr>
          <a:lstStyle/>
          <a:p>
            <a:r>
              <a:rPr lang="es-ES_tradnl" sz="2400" b="1" dirty="0">
                <a:solidFill>
                  <a:srgbClr val="003F6D"/>
                </a:solidFill>
                <a:latin typeface="Arial" panose="020B0604020202020204" pitchFamily="34" charset="0"/>
                <a:ea typeface="SimSun" panose="02010600030101010101" pitchFamily="2" charset="-122"/>
                <a:cs typeface="Arial" panose="020B0604020202020204" pitchFamily="34" charset="0"/>
              </a:rPr>
              <a:t>eduard.huete@unah.edu.hn</a:t>
            </a:r>
            <a:endParaRPr lang="es-HN" sz="2400" b="1" dirty="0">
              <a:solidFill>
                <a:srgbClr val="003F6D"/>
              </a:solidFill>
              <a:latin typeface="Arial" panose="020B0604020202020204" pitchFamily="34" charset="0"/>
              <a:ea typeface="SimSun" panose="02010600030101010101" pitchFamily="2" charset="-122"/>
              <a:cs typeface="Arial" panose="020B0604020202020204" pitchFamily="34" charset="0"/>
            </a:endParaRPr>
          </a:p>
        </p:txBody>
      </p:sp>
      <p:pic>
        <p:nvPicPr>
          <p:cNvPr id="5" name="Imagen 4" descr="Texto&#10;&#10;Descripción generada automáticamente con confianza baja">
            <a:extLst>
              <a:ext uri="{FF2B5EF4-FFF2-40B4-BE49-F238E27FC236}">
                <a16:creationId xmlns:a16="http://schemas.microsoft.com/office/drawing/2014/main" id="{06D4F44F-2275-4BDE-9894-E43E34762FA3}"/>
              </a:ext>
            </a:extLst>
          </p:cNvPr>
          <p:cNvPicPr>
            <a:picLocks noChangeAspect="1"/>
          </p:cNvPicPr>
          <p:nvPr/>
        </p:nvPicPr>
        <p:blipFill rotWithShape="1">
          <a:blip r:embed="rId2">
            <a:extLst>
              <a:ext uri="{28A0092B-C50C-407E-A947-70E740481C1C}">
                <a14:useLocalDpi xmlns:a14="http://schemas.microsoft.com/office/drawing/2010/main" val="0"/>
              </a:ext>
            </a:extLst>
          </a:blip>
          <a:srcRect l="9051" t="74754" r="73605" b="14025"/>
          <a:stretch/>
        </p:blipFill>
        <p:spPr>
          <a:xfrm>
            <a:off x="251520" y="2377154"/>
            <a:ext cx="2077565" cy="720080"/>
          </a:xfrm>
          <a:prstGeom prst="rect">
            <a:avLst/>
          </a:prstGeom>
        </p:spPr>
      </p:pic>
      <p:pic>
        <p:nvPicPr>
          <p:cNvPr id="7" name="Imagen 6" descr="Texto&#10;&#10;Descripción generada automáticamente con confianza baja">
            <a:extLst>
              <a:ext uri="{FF2B5EF4-FFF2-40B4-BE49-F238E27FC236}">
                <a16:creationId xmlns:a16="http://schemas.microsoft.com/office/drawing/2014/main" id="{6FA8D1F7-0E0E-4150-A953-5F1F79C397D0}"/>
              </a:ext>
            </a:extLst>
          </p:cNvPr>
          <p:cNvPicPr>
            <a:picLocks noChangeAspect="1"/>
          </p:cNvPicPr>
          <p:nvPr/>
        </p:nvPicPr>
        <p:blipFill rotWithShape="1">
          <a:blip r:embed="rId2">
            <a:extLst>
              <a:ext uri="{28A0092B-C50C-407E-A947-70E740481C1C}">
                <a14:useLocalDpi xmlns:a14="http://schemas.microsoft.com/office/drawing/2010/main" val="0"/>
              </a:ext>
            </a:extLst>
          </a:blip>
          <a:srcRect l="72425" t="69714" r="9051" b="12086"/>
          <a:stretch/>
        </p:blipFill>
        <p:spPr>
          <a:xfrm>
            <a:off x="1979712" y="2064103"/>
            <a:ext cx="2304256" cy="1212766"/>
          </a:xfrm>
          <a:prstGeom prst="rect">
            <a:avLst/>
          </a:prstGeom>
        </p:spPr>
      </p:pic>
      <p:sp>
        <p:nvSpPr>
          <p:cNvPr id="2" name="CuadroTexto 1">
            <a:extLst>
              <a:ext uri="{FF2B5EF4-FFF2-40B4-BE49-F238E27FC236}">
                <a16:creationId xmlns:a16="http://schemas.microsoft.com/office/drawing/2014/main" id="{7AF83527-A6A4-4C70-BA25-C52990F2F712}"/>
              </a:ext>
            </a:extLst>
          </p:cNvPr>
          <p:cNvSpPr txBox="1"/>
          <p:nvPr/>
        </p:nvSpPr>
        <p:spPr>
          <a:xfrm>
            <a:off x="395536" y="1869540"/>
            <a:ext cx="4248472" cy="461665"/>
          </a:xfrm>
          <a:prstGeom prst="rect">
            <a:avLst/>
          </a:prstGeom>
          <a:noFill/>
        </p:spPr>
        <p:txBody>
          <a:bodyPr wrap="square">
            <a:spAutoFit/>
          </a:bodyPr>
          <a:lstStyle/>
          <a:p>
            <a:r>
              <a:rPr lang="es-ES_tradnl" sz="2400" b="1" dirty="0">
                <a:solidFill>
                  <a:srgbClr val="003F6D"/>
                </a:solidFill>
                <a:latin typeface="Arial" panose="020B0604020202020204" pitchFamily="34" charset="0"/>
                <a:ea typeface="SimSun" panose="02010600030101010101" pitchFamily="2" charset="-122"/>
                <a:cs typeface="Arial" panose="020B0604020202020204" pitchFamily="34" charset="0"/>
              </a:rPr>
              <a:t>https://iies.unah.edu.hn/</a:t>
            </a:r>
            <a:endParaRPr lang="es-HN" sz="2400" b="1" dirty="0">
              <a:solidFill>
                <a:srgbClr val="003F6D"/>
              </a:solidFill>
              <a:latin typeface="Arial" panose="020B060402020202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698082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0D96A4-6612-9945-AF3A-15D55DEC3375}"/>
              </a:ext>
            </a:extLst>
          </p:cNvPr>
          <p:cNvSpPr>
            <a:spLocks noGrp="1"/>
          </p:cNvSpPr>
          <p:nvPr>
            <p:ph type="title"/>
          </p:nvPr>
        </p:nvSpPr>
        <p:spPr/>
        <p:txBody>
          <a:bodyPr/>
          <a:lstStyle/>
          <a:p>
            <a:r>
              <a:rPr lang="en-US" dirty="0"/>
              <a:t>CONTEXTO</a:t>
            </a:r>
            <a:endParaRPr lang="es-HN" dirty="0"/>
          </a:p>
        </p:txBody>
      </p:sp>
      <p:sp>
        <p:nvSpPr>
          <p:cNvPr id="3" name="Marcador de contenido 2">
            <a:extLst>
              <a:ext uri="{FF2B5EF4-FFF2-40B4-BE49-F238E27FC236}">
                <a16:creationId xmlns:a16="http://schemas.microsoft.com/office/drawing/2014/main" id="{09C5E9CB-E1C6-6944-8DFC-0D0F1A3C6AAE}"/>
              </a:ext>
            </a:extLst>
          </p:cNvPr>
          <p:cNvSpPr>
            <a:spLocks noGrp="1"/>
          </p:cNvSpPr>
          <p:nvPr>
            <p:ph idx="10"/>
          </p:nvPr>
        </p:nvSpPr>
        <p:spPr/>
        <p:txBody>
          <a:bodyPr/>
          <a:lstStyle/>
          <a:p>
            <a:pPr algn="just"/>
            <a:r>
              <a:rPr lang="es-HN" sz="1800" dirty="0">
                <a:effectLst/>
                <a:ea typeface="SimSun" panose="02010600030101010101" pitchFamily="2" charset="-122"/>
              </a:rPr>
              <a:t>Las Instituciones de Educación Superior (IES) deben implementar mecanismos que hagan fluir continuamente la co</a:t>
            </a:r>
            <a:r>
              <a:rPr lang="es-HN" sz="1800" dirty="0">
                <a:ea typeface="SimSun" panose="02010600030101010101" pitchFamily="2" charset="-122"/>
              </a:rPr>
              <a:t>municación y compartir información.</a:t>
            </a:r>
          </a:p>
          <a:p>
            <a:pPr algn="just"/>
            <a:endParaRPr lang="es-HN" sz="1800" dirty="0">
              <a:ea typeface="SimSun" panose="02010600030101010101" pitchFamily="2" charset="-122"/>
            </a:endParaRPr>
          </a:p>
          <a:p>
            <a:pPr algn="just"/>
            <a:r>
              <a:rPr lang="es-HN" sz="1800" dirty="0">
                <a:ea typeface="SimSun" panose="02010600030101010101" pitchFamily="2" charset="-122"/>
              </a:rPr>
              <a:t>Siendo uno de los grandes retos que deben asumir las universidades del siglo XXI. </a:t>
            </a:r>
          </a:p>
          <a:p>
            <a:pPr algn="just"/>
            <a:endParaRPr lang="es-HN" sz="1800" dirty="0">
              <a:effectLst/>
              <a:ea typeface="SimSun" panose="02010600030101010101" pitchFamily="2" charset="-122"/>
            </a:endParaRPr>
          </a:p>
          <a:p>
            <a:pPr algn="just"/>
            <a:r>
              <a:rPr lang="es-HN" sz="1800" dirty="0">
                <a:effectLst/>
                <a:ea typeface="SimSun" panose="02010600030101010101" pitchFamily="2" charset="-122"/>
              </a:rPr>
              <a:t>Académicos han considerado que la tecnología y la comunicación son los elementos fundamentales para construir un modelo de gestión del conocimiento, el cual permita compartir con los diferentes sectores los resultados de investigaciones</a:t>
            </a:r>
            <a:r>
              <a:rPr lang="es-HN" sz="1800" dirty="0">
                <a:ea typeface="SimSun" panose="02010600030101010101" pitchFamily="2" charset="-122"/>
              </a:rPr>
              <a:t>.</a:t>
            </a:r>
            <a:endParaRPr lang="es-HN" sz="1800" dirty="0">
              <a:effectLst/>
              <a:latin typeface="Times New Roman" panose="02020603050405020304" pitchFamily="18" charset="0"/>
              <a:ea typeface="SimSun" panose="02010600030101010101" pitchFamily="2" charset="-122"/>
            </a:endParaRPr>
          </a:p>
          <a:p>
            <a:endParaRPr lang="es-HN" sz="1800" dirty="0">
              <a:latin typeface="Times New Roman" panose="02020603050405020304" pitchFamily="18" charset="0"/>
              <a:ea typeface="SimSun" panose="02010600030101010101" pitchFamily="2" charset="-122"/>
            </a:endParaRPr>
          </a:p>
        </p:txBody>
      </p:sp>
      <p:sp>
        <p:nvSpPr>
          <p:cNvPr id="4" name="Marcador de posición de imagen 3">
            <a:extLst>
              <a:ext uri="{FF2B5EF4-FFF2-40B4-BE49-F238E27FC236}">
                <a16:creationId xmlns:a16="http://schemas.microsoft.com/office/drawing/2014/main" id="{0094372A-9A42-0043-BE12-361360A0AA50}"/>
              </a:ext>
            </a:extLst>
          </p:cNvPr>
          <p:cNvSpPr>
            <a:spLocks noGrp="1"/>
          </p:cNvSpPr>
          <p:nvPr>
            <p:ph type="pic" sz="quarter" idx="11"/>
          </p:nvPr>
        </p:nvSpPr>
        <p:spPr/>
      </p:sp>
      <p:sp>
        <p:nvSpPr>
          <p:cNvPr id="5" name="Marcador de posición de imagen 4">
            <a:extLst>
              <a:ext uri="{FF2B5EF4-FFF2-40B4-BE49-F238E27FC236}">
                <a16:creationId xmlns:a16="http://schemas.microsoft.com/office/drawing/2014/main" id="{B950E386-4332-0E47-B5FE-BFB7C8597A14}"/>
              </a:ext>
            </a:extLst>
          </p:cNvPr>
          <p:cNvSpPr>
            <a:spLocks noGrp="1"/>
          </p:cNvSpPr>
          <p:nvPr>
            <p:ph type="pic" sz="quarter" idx="12"/>
          </p:nvPr>
        </p:nvSpPr>
        <p:spPr/>
      </p:sp>
    </p:spTree>
    <p:extLst>
      <p:ext uri="{BB962C8B-B14F-4D97-AF65-F5344CB8AC3E}">
        <p14:creationId xmlns:p14="http://schemas.microsoft.com/office/powerpoint/2010/main" val="9530825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0D96A4-6612-9945-AF3A-15D55DEC3375}"/>
              </a:ext>
            </a:extLst>
          </p:cNvPr>
          <p:cNvSpPr>
            <a:spLocks noGrp="1"/>
          </p:cNvSpPr>
          <p:nvPr>
            <p:ph type="title"/>
          </p:nvPr>
        </p:nvSpPr>
        <p:spPr/>
        <p:txBody>
          <a:bodyPr/>
          <a:lstStyle/>
          <a:p>
            <a:r>
              <a:rPr lang="en-US" dirty="0"/>
              <a:t>CONTEXTO</a:t>
            </a:r>
            <a:endParaRPr lang="es-HN" dirty="0"/>
          </a:p>
        </p:txBody>
      </p:sp>
      <p:sp>
        <p:nvSpPr>
          <p:cNvPr id="3" name="Marcador de contenido 2">
            <a:extLst>
              <a:ext uri="{FF2B5EF4-FFF2-40B4-BE49-F238E27FC236}">
                <a16:creationId xmlns:a16="http://schemas.microsoft.com/office/drawing/2014/main" id="{09C5E9CB-E1C6-6944-8DFC-0D0F1A3C6AAE}"/>
              </a:ext>
            </a:extLst>
          </p:cNvPr>
          <p:cNvSpPr>
            <a:spLocks noGrp="1"/>
          </p:cNvSpPr>
          <p:nvPr>
            <p:ph idx="10"/>
          </p:nvPr>
        </p:nvSpPr>
        <p:spPr/>
        <p:txBody>
          <a:bodyPr/>
          <a:lstStyle/>
          <a:p>
            <a:pPr algn="just"/>
            <a:r>
              <a:rPr lang="es-HN" sz="1800" dirty="0">
                <a:ea typeface="SimSun" panose="02010600030101010101" pitchFamily="2" charset="-122"/>
              </a:rPr>
              <a:t>La Universidad Nacional Autónoma de Honduras según la Ley de Educación Superior es la institución rectora de la educación superior en Honduras. Destinado diferentes áreas de conocimiento a nivel nacional para potenciar el desarrollo del país a través de la investigación, desarrollo e innovación de la educación superior. </a:t>
            </a:r>
          </a:p>
          <a:p>
            <a:pPr algn="just"/>
            <a:endParaRPr lang="es-HN" sz="1800" dirty="0">
              <a:ea typeface="SimSun" panose="02010600030101010101" pitchFamily="2" charset="-122"/>
            </a:endParaRPr>
          </a:p>
          <a:p>
            <a:pPr algn="just"/>
            <a:r>
              <a:rPr lang="es-HN" sz="1800" dirty="0">
                <a:ea typeface="SimSun" panose="02010600030101010101" pitchFamily="2" charset="-122"/>
              </a:rPr>
              <a:t>La UNAH según mandato constitucional deberá interactuar bajo tres elementos trascendentales como la generación libre de conocimiento, la expresión libre de conocimiento y la difusión libre del conocimiento. </a:t>
            </a:r>
          </a:p>
          <a:p>
            <a:pPr algn="just"/>
            <a:endParaRPr lang="es-HN" sz="1800" dirty="0">
              <a:latin typeface="Times New Roman" panose="02020603050405020304" pitchFamily="18" charset="0"/>
              <a:ea typeface="SimSun" panose="02010600030101010101" pitchFamily="2" charset="-122"/>
            </a:endParaRPr>
          </a:p>
        </p:txBody>
      </p:sp>
      <p:sp>
        <p:nvSpPr>
          <p:cNvPr id="4" name="Marcador de posición de imagen 3">
            <a:extLst>
              <a:ext uri="{FF2B5EF4-FFF2-40B4-BE49-F238E27FC236}">
                <a16:creationId xmlns:a16="http://schemas.microsoft.com/office/drawing/2014/main" id="{0094372A-9A42-0043-BE12-361360A0AA50}"/>
              </a:ext>
            </a:extLst>
          </p:cNvPr>
          <p:cNvSpPr>
            <a:spLocks noGrp="1"/>
          </p:cNvSpPr>
          <p:nvPr>
            <p:ph type="pic" sz="quarter" idx="11"/>
          </p:nvPr>
        </p:nvSpPr>
        <p:spPr/>
      </p:sp>
      <p:sp>
        <p:nvSpPr>
          <p:cNvPr id="5" name="Marcador de posición de imagen 4">
            <a:extLst>
              <a:ext uri="{FF2B5EF4-FFF2-40B4-BE49-F238E27FC236}">
                <a16:creationId xmlns:a16="http://schemas.microsoft.com/office/drawing/2014/main" id="{B950E386-4332-0E47-B5FE-BFB7C8597A14}"/>
              </a:ext>
            </a:extLst>
          </p:cNvPr>
          <p:cNvSpPr>
            <a:spLocks noGrp="1"/>
          </p:cNvSpPr>
          <p:nvPr>
            <p:ph type="pic" sz="quarter" idx="12"/>
          </p:nvPr>
        </p:nvSpPr>
        <p:spPr/>
      </p:sp>
    </p:spTree>
    <p:extLst>
      <p:ext uri="{BB962C8B-B14F-4D97-AF65-F5344CB8AC3E}">
        <p14:creationId xmlns:p14="http://schemas.microsoft.com/office/powerpoint/2010/main" val="3956664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r>
              <a:rPr lang="es-HN" dirty="0"/>
              <a:t>ENUNCIADO DEL PROBLEMA</a:t>
            </a:r>
            <a:r>
              <a:rPr lang="en-US" dirty="0"/>
              <a:t> </a:t>
            </a:r>
            <a:br>
              <a:rPr lang="en-US" dirty="0"/>
            </a:br>
            <a:r>
              <a:rPr lang="es-HN" sz="2400" dirty="0"/>
              <a:t>Antecedentes</a:t>
            </a:r>
            <a:r>
              <a:rPr lang="en-US" dirty="0"/>
              <a:t> </a:t>
            </a:r>
            <a:endParaRPr lang="es-HN" dirty="0"/>
          </a:p>
        </p:txBody>
      </p:sp>
      <p:sp>
        <p:nvSpPr>
          <p:cNvPr id="3" name="Marcador de contenido 2">
            <a:extLst>
              <a:ext uri="{FF2B5EF4-FFF2-40B4-BE49-F238E27FC236}">
                <a16:creationId xmlns:a16="http://schemas.microsoft.com/office/drawing/2014/main" id="{EF9A1593-9D15-0C45-BC80-520CDE9B0FE0}"/>
              </a:ext>
            </a:extLst>
          </p:cNvPr>
          <p:cNvSpPr>
            <a:spLocks noGrp="1"/>
          </p:cNvSpPr>
          <p:nvPr>
            <p:ph idx="10"/>
          </p:nvPr>
        </p:nvSpPr>
        <p:spPr/>
        <p:txBody>
          <a:bodyPr/>
          <a:lstStyle/>
          <a:p>
            <a:pPr algn="just"/>
            <a:r>
              <a:rPr lang="es-HN" sz="1800" dirty="0">
                <a:ea typeface="SimSun" panose="02010600030101010101" pitchFamily="2" charset="-122"/>
              </a:rPr>
              <a:t>El IIES adscrito a la Facultad de Ciencias Económicas, Administrativas y Contables (FCEAC) es una unidad que genera conocimiento especializado por medio de sus investigaciones en el acontecer socioeconómico del país a través de la Investigación, Desarrollo, Educación, innovación, emprendimiento (</a:t>
            </a:r>
            <a:r>
              <a:rPr lang="es-HN" sz="1800" dirty="0" err="1">
                <a:ea typeface="SimSun" panose="02010600030101010101" pitchFamily="2" charset="-122"/>
              </a:rPr>
              <a:t>I+D+E+i+e</a:t>
            </a:r>
            <a:r>
              <a:rPr lang="es-HN" sz="1800" dirty="0">
                <a:ea typeface="SimSun" panose="02010600030101010101" pitchFamily="2" charset="-122"/>
              </a:rPr>
              <a:t>).</a:t>
            </a:r>
          </a:p>
          <a:p>
            <a:pPr algn="just"/>
            <a:endParaRPr lang="es-HN" sz="1800" dirty="0">
              <a:ea typeface="SimSun" panose="02010600030101010101" pitchFamily="2" charset="-122"/>
            </a:endParaRPr>
          </a:p>
          <a:p>
            <a:pPr algn="just"/>
            <a:r>
              <a:rPr lang="es-HN" sz="1800" dirty="0">
                <a:ea typeface="SimSun" panose="02010600030101010101" pitchFamily="2" charset="-122"/>
              </a:rPr>
              <a:t>En la actualidad el IIES cuenta con tres (3) programas de investigación científica los cuales están desarrollados con base en las líneas prioritarias de investigación de la UNAH, edita la revista científica Economía y Administración (E&amp;A), realiza presentaciones de resultados de investigación, foros, conversatorios, organiza el congreso de la facultad, diplomados especializados entre otras actividades.   </a:t>
            </a:r>
          </a:p>
          <a:p>
            <a:pPr algn="just"/>
            <a:endParaRPr lang="es-HN" sz="1800" dirty="0">
              <a:ea typeface="SimSun" panose="02010600030101010101" pitchFamily="2" charset="-122"/>
            </a:endParaRPr>
          </a:p>
        </p:txBody>
      </p:sp>
    </p:spTree>
    <p:extLst>
      <p:ext uri="{BB962C8B-B14F-4D97-AF65-F5344CB8AC3E}">
        <p14:creationId xmlns:p14="http://schemas.microsoft.com/office/powerpoint/2010/main" val="3842141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r>
              <a:rPr lang="es-HN" dirty="0"/>
              <a:t>ENUNCIADO DEL PROBLEMA</a:t>
            </a:r>
            <a:r>
              <a:rPr lang="en-US" dirty="0"/>
              <a:t> </a:t>
            </a:r>
            <a:br>
              <a:rPr lang="en-US" dirty="0"/>
            </a:br>
            <a:r>
              <a:rPr lang="es-HN" sz="2400" dirty="0"/>
              <a:t>Antecedentes</a:t>
            </a:r>
            <a:r>
              <a:rPr lang="en-US" dirty="0"/>
              <a:t> </a:t>
            </a:r>
            <a:endParaRPr lang="es-HN" dirty="0"/>
          </a:p>
        </p:txBody>
      </p:sp>
      <p:graphicFrame>
        <p:nvGraphicFramePr>
          <p:cNvPr id="7" name="Tabla 6">
            <a:extLst>
              <a:ext uri="{FF2B5EF4-FFF2-40B4-BE49-F238E27FC236}">
                <a16:creationId xmlns:a16="http://schemas.microsoft.com/office/drawing/2014/main" id="{D24B2C1D-0461-48BA-8B50-577B37E242BD}"/>
              </a:ext>
            </a:extLst>
          </p:cNvPr>
          <p:cNvGraphicFramePr>
            <a:graphicFrameLocks noGrp="1"/>
          </p:cNvGraphicFramePr>
          <p:nvPr>
            <p:extLst>
              <p:ext uri="{D42A27DB-BD31-4B8C-83A1-F6EECF244321}">
                <p14:modId xmlns:p14="http://schemas.microsoft.com/office/powerpoint/2010/main" val="4077081691"/>
              </p:ext>
            </p:extLst>
          </p:nvPr>
        </p:nvGraphicFramePr>
        <p:xfrm>
          <a:off x="863588" y="2170471"/>
          <a:ext cx="7416824" cy="4016464"/>
        </p:xfrm>
        <a:graphic>
          <a:graphicData uri="http://schemas.openxmlformats.org/drawingml/2006/table">
            <a:tbl>
              <a:tblPr firstRow="1" firstCol="1" bandRow="1"/>
              <a:tblGrid>
                <a:gridCol w="2471746">
                  <a:extLst>
                    <a:ext uri="{9D8B030D-6E8A-4147-A177-3AD203B41FA5}">
                      <a16:colId xmlns:a16="http://schemas.microsoft.com/office/drawing/2014/main" val="195949043"/>
                    </a:ext>
                  </a:extLst>
                </a:gridCol>
                <a:gridCol w="2236152">
                  <a:extLst>
                    <a:ext uri="{9D8B030D-6E8A-4147-A177-3AD203B41FA5}">
                      <a16:colId xmlns:a16="http://schemas.microsoft.com/office/drawing/2014/main" val="1005326089"/>
                    </a:ext>
                  </a:extLst>
                </a:gridCol>
                <a:gridCol w="2708926">
                  <a:extLst>
                    <a:ext uri="{9D8B030D-6E8A-4147-A177-3AD203B41FA5}">
                      <a16:colId xmlns:a16="http://schemas.microsoft.com/office/drawing/2014/main" val="1140251714"/>
                    </a:ext>
                  </a:extLst>
                </a:gridCol>
              </a:tblGrid>
              <a:tr h="261804">
                <a:tc>
                  <a:txBody>
                    <a:bodyPr/>
                    <a:lstStyle/>
                    <a:p>
                      <a:pPr marL="0" marR="0" algn="ctr">
                        <a:lnSpc>
                          <a:spcPct val="150000"/>
                        </a:lnSpc>
                        <a:spcBef>
                          <a:spcPts val="0"/>
                        </a:spcBef>
                        <a:spcAft>
                          <a:spcPts val="0"/>
                        </a:spcAft>
                      </a:pPr>
                      <a:r>
                        <a:rPr lang="es-HN" sz="1100" b="1" dirty="0">
                          <a:solidFill>
                            <a:srgbClr val="003F6D"/>
                          </a:solidFill>
                          <a:effectLst/>
                          <a:latin typeface="Arial" panose="020B0604020202020204" pitchFamily="34" charset="0"/>
                          <a:ea typeface="Calibri" panose="020F0502020204030204" pitchFamily="34" charset="0"/>
                          <a:cs typeface="Arial" panose="020B0604020202020204" pitchFamily="34" charset="0"/>
                        </a:rPr>
                        <a:t>Programa</a:t>
                      </a:r>
                      <a:endParaRPr lang="es-HN" sz="1100" b="1" dirty="0">
                        <a:solidFill>
                          <a:srgbClr val="003F6D"/>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HN" sz="1100" b="1" dirty="0">
                          <a:solidFill>
                            <a:srgbClr val="003F6D"/>
                          </a:solidFill>
                          <a:effectLst/>
                          <a:latin typeface="Arial" panose="020B0604020202020204" pitchFamily="34" charset="0"/>
                          <a:ea typeface="Calibri" panose="020F0502020204030204" pitchFamily="34" charset="0"/>
                          <a:cs typeface="Arial" panose="020B0604020202020204" pitchFamily="34" charset="0"/>
                        </a:rPr>
                        <a:t>Departamento académico</a:t>
                      </a:r>
                      <a:endParaRPr lang="es-HN" sz="1100" b="1" dirty="0">
                        <a:solidFill>
                          <a:srgbClr val="003F6D"/>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HN" sz="1100" b="1" dirty="0">
                          <a:solidFill>
                            <a:srgbClr val="003F6D"/>
                          </a:solidFill>
                          <a:effectLst/>
                          <a:latin typeface="Arial" panose="020B0604020202020204" pitchFamily="34" charset="0"/>
                          <a:ea typeface="Calibri" panose="020F0502020204030204" pitchFamily="34" charset="0"/>
                          <a:cs typeface="Arial" panose="020B0604020202020204" pitchFamily="34" charset="0"/>
                        </a:rPr>
                        <a:t>Breve descripción</a:t>
                      </a:r>
                      <a:endParaRPr lang="es-HN" sz="1100" b="1" dirty="0">
                        <a:solidFill>
                          <a:srgbClr val="003F6D"/>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0248032"/>
                  </a:ext>
                </a:extLst>
              </a:tr>
              <a:tr h="991368">
                <a:tc>
                  <a:txBody>
                    <a:bodyPr/>
                    <a:lstStyle/>
                    <a:p>
                      <a:pPr marL="0" marR="0" algn="just">
                        <a:spcBef>
                          <a:spcPts val="0"/>
                        </a:spcBef>
                        <a:spcAft>
                          <a:spcPts val="0"/>
                        </a:spcAft>
                      </a:pPr>
                      <a:r>
                        <a:rPr lang="es-HN" sz="1200" dirty="0">
                          <a:solidFill>
                            <a:srgbClr val="003F6D"/>
                          </a:solidFill>
                          <a:effectLst/>
                          <a:latin typeface="Arial" panose="020B0604020202020204" pitchFamily="34" charset="0"/>
                          <a:ea typeface="Calibri" panose="020F0502020204030204" pitchFamily="34" charset="0"/>
                          <a:cs typeface="Arial" panose="020B0604020202020204" pitchFamily="34" charset="0"/>
                        </a:rPr>
                        <a:t>Programa de Investigaciones en Economía y Finanzas (PIEF) </a:t>
                      </a:r>
                      <a:endParaRPr lang="es-HN" sz="1200" dirty="0">
                        <a:solidFill>
                          <a:srgbClr val="003F6D"/>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s-HN" sz="1200" dirty="0">
                          <a:solidFill>
                            <a:srgbClr val="003F6D"/>
                          </a:solidFill>
                          <a:effectLst/>
                          <a:latin typeface="Arial" panose="020B0604020202020204" pitchFamily="34" charset="0"/>
                          <a:ea typeface="Calibri" panose="020F0502020204030204" pitchFamily="34" charset="0"/>
                          <a:cs typeface="Arial" panose="020B0604020202020204" pitchFamily="34" charset="0"/>
                        </a:rPr>
                        <a:t>Economía </a:t>
                      </a:r>
                      <a:endParaRPr lang="es-HN" sz="1200" dirty="0">
                        <a:solidFill>
                          <a:srgbClr val="003F6D"/>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s-HN" sz="1200" dirty="0">
                          <a:solidFill>
                            <a:srgbClr val="003F6D"/>
                          </a:solidFill>
                          <a:effectLst/>
                          <a:latin typeface="Arial" panose="020B0604020202020204" pitchFamily="34" charset="0"/>
                          <a:ea typeface="Calibri" panose="020F0502020204030204" pitchFamily="34" charset="0"/>
                          <a:cs typeface="Arial" panose="020B0604020202020204" pitchFamily="34" charset="0"/>
                        </a:rPr>
                        <a:t>Programa que prioriza en desarrollar investigaciones en el campo de la macroeconomía, así como el de las finanzas públicas e internacionales.</a:t>
                      </a:r>
                      <a:endParaRPr lang="es-HN" sz="1200" dirty="0">
                        <a:solidFill>
                          <a:srgbClr val="003F6D"/>
                        </a:solidFill>
                        <a:effectLst/>
                        <a:latin typeface="Arial" panose="020B0604020202020204" pitchFamily="34" charset="0"/>
                        <a:ea typeface="SimSun" panose="02010600030101010101" pitchFamily="2" charset="-122"/>
                        <a:cs typeface="Arial" panose="020B0604020202020204" pitchFamily="34" charset="0"/>
                      </a:endParaRPr>
                    </a:p>
                    <a:p>
                      <a:pPr marL="0" marR="0" algn="just">
                        <a:spcBef>
                          <a:spcPts val="0"/>
                        </a:spcBef>
                        <a:spcAft>
                          <a:spcPts val="0"/>
                        </a:spcAft>
                      </a:pPr>
                      <a:r>
                        <a:rPr lang="es-HN" sz="1200" dirty="0">
                          <a:solidFill>
                            <a:srgbClr val="003F6D"/>
                          </a:solidFill>
                          <a:effectLst/>
                          <a:latin typeface="Arial" panose="020B0604020202020204" pitchFamily="34" charset="0"/>
                          <a:ea typeface="Calibri" panose="020F0502020204030204" pitchFamily="34" charset="0"/>
                          <a:cs typeface="Arial" panose="020B0604020202020204" pitchFamily="34" charset="0"/>
                        </a:rPr>
                        <a:t> </a:t>
                      </a:r>
                      <a:endParaRPr lang="es-HN" sz="1200" dirty="0">
                        <a:solidFill>
                          <a:srgbClr val="003F6D"/>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054615987"/>
                  </a:ext>
                </a:extLst>
              </a:tr>
              <a:tr h="1483132">
                <a:tc>
                  <a:txBody>
                    <a:bodyPr/>
                    <a:lstStyle/>
                    <a:p>
                      <a:pPr marL="0" marR="0" algn="just">
                        <a:spcBef>
                          <a:spcPts val="0"/>
                        </a:spcBef>
                        <a:spcAft>
                          <a:spcPts val="0"/>
                        </a:spcAft>
                      </a:pPr>
                      <a:r>
                        <a:rPr lang="es-HN" sz="1200">
                          <a:solidFill>
                            <a:srgbClr val="003F6D"/>
                          </a:solidFill>
                          <a:effectLst/>
                          <a:latin typeface="Arial" panose="020B0604020202020204" pitchFamily="34" charset="0"/>
                          <a:ea typeface="Calibri" panose="020F0502020204030204" pitchFamily="34" charset="0"/>
                          <a:cs typeface="Arial" panose="020B0604020202020204" pitchFamily="34" charset="0"/>
                        </a:rPr>
                        <a:t>Programa de Investigaciones Organización y Dirección de Empresas (PIODE)</a:t>
                      </a:r>
                      <a:endParaRPr lang="es-HN" sz="1200">
                        <a:solidFill>
                          <a:srgbClr val="003F6D"/>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lnL>
                      <a:noFill/>
                    </a:lnL>
                    <a:lnR>
                      <a:noFill/>
                    </a:lnR>
                    <a:lnT>
                      <a:noFill/>
                    </a:lnT>
                    <a:lnB>
                      <a:noFill/>
                    </a:lnB>
                  </a:tcPr>
                </a:tc>
                <a:tc>
                  <a:txBody>
                    <a:bodyPr/>
                    <a:lstStyle/>
                    <a:p>
                      <a:pPr marL="0" marR="0" algn="ctr">
                        <a:spcBef>
                          <a:spcPts val="0"/>
                        </a:spcBef>
                        <a:spcAft>
                          <a:spcPts val="0"/>
                        </a:spcAft>
                      </a:pPr>
                      <a:r>
                        <a:rPr lang="es-HN" sz="1200" dirty="0">
                          <a:solidFill>
                            <a:srgbClr val="003F6D"/>
                          </a:solidFill>
                          <a:effectLst/>
                          <a:latin typeface="Arial" panose="020B0604020202020204" pitchFamily="34" charset="0"/>
                          <a:ea typeface="Calibri" panose="020F0502020204030204" pitchFamily="34" charset="0"/>
                          <a:cs typeface="Arial" panose="020B0604020202020204" pitchFamily="34" charset="0"/>
                        </a:rPr>
                        <a:t>Mercadotecnia </a:t>
                      </a:r>
                      <a:endParaRPr lang="es-HN" sz="1200" dirty="0">
                        <a:solidFill>
                          <a:srgbClr val="003F6D"/>
                        </a:solidFill>
                        <a:effectLst/>
                        <a:latin typeface="Arial" panose="020B0604020202020204" pitchFamily="34" charset="0"/>
                        <a:ea typeface="SimSun" panose="02010600030101010101" pitchFamily="2" charset="-122"/>
                        <a:cs typeface="Arial" panose="020B0604020202020204" pitchFamily="34" charset="0"/>
                      </a:endParaRPr>
                    </a:p>
                    <a:p>
                      <a:pPr marL="0" marR="0" algn="ctr">
                        <a:spcBef>
                          <a:spcPts val="0"/>
                        </a:spcBef>
                        <a:spcAft>
                          <a:spcPts val="0"/>
                        </a:spcAft>
                      </a:pPr>
                      <a:r>
                        <a:rPr lang="es-HN" sz="1200" dirty="0">
                          <a:solidFill>
                            <a:srgbClr val="003F6D"/>
                          </a:solidFill>
                          <a:effectLst/>
                          <a:latin typeface="Arial" panose="020B0604020202020204" pitchFamily="34" charset="0"/>
                          <a:ea typeface="Calibri" panose="020F0502020204030204" pitchFamily="34" charset="0"/>
                          <a:cs typeface="Arial" panose="020B0604020202020204" pitchFamily="34" charset="0"/>
                        </a:rPr>
                        <a:t>Administración de Empresas </a:t>
                      </a:r>
                      <a:endParaRPr lang="es-HN" sz="1200" dirty="0">
                        <a:solidFill>
                          <a:srgbClr val="003F6D"/>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lnL>
                      <a:noFill/>
                    </a:lnL>
                    <a:lnR>
                      <a:noFill/>
                    </a:lnR>
                    <a:lnT>
                      <a:noFill/>
                    </a:lnT>
                    <a:lnB>
                      <a:noFill/>
                    </a:lnB>
                  </a:tcPr>
                </a:tc>
                <a:tc>
                  <a:txBody>
                    <a:bodyPr/>
                    <a:lstStyle/>
                    <a:p>
                      <a:pPr marL="0" marR="0" algn="just">
                        <a:spcBef>
                          <a:spcPts val="0"/>
                        </a:spcBef>
                        <a:spcAft>
                          <a:spcPts val="0"/>
                        </a:spcAft>
                      </a:pPr>
                      <a:r>
                        <a:rPr lang="es-HN" sz="1200" dirty="0">
                          <a:solidFill>
                            <a:srgbClr val="003F6D"/>
                          </a:solidFill>
                          <a:effectLst/>
                          <a:latin typeface="Arial" panose="020B0604020202020204" pitchFamily="34" charset="0"/>
                          <a:ea typeface="Calibri" panose="020F0502020204030204" pitchFamily="34" charset="0"/>
                          <a:cs typeface="Arial" panose="020B0604020202020204" pitchFamily="34" charset="0"/>
                        </a:rPr>
                        <a:t>Desarrollo de investigaciones que estén relacionadas con la vinculación entre la competitividad y el acceso al mercado nacional e internacional, así como da respuestas de política económica y sectorial del gobierno ante tal realidad.</a:t>
                      </a:r>
                      <a:endParaRPr lang="es-HN" sz="1200" dirty="0">
                        <a:solidFill>
                          <a:srgbClr val="003F6D"/>
                        </a:solidFill>
                        <a:effectLst/>
                        <a:latin typeface="Arial" panose="020B0604020202020204" pitchFamily="34" charset="0"/>
                        <a:ea typeface="SimSun" panose="02010600030101010101" pitchFamily="2" charset="-122"/>
                        <a:cs typeface="Arial" panose="020B0604020202020204" pitchFamily="34" charset="0"/>
                      </a:endParaRPr>
                    </a:p>
                    <a:p>
                      <a:pPr marL="0" marR="0" algn="just">
                        <a:spcBef>
                          <a:spcPts val="0"/>
                        </a:spcBef>
                        <a:spcAft>
                          <a:spcPts val="0"/>
                        </a:spcAft>
                      </a:pPr>
                      <a:r>
                        <a:rPr lang="es-HN" sz="1200" dirty="0">
                          <a:solidFill>
                            <a:srgbClr val="003F6D"/>
                          </a:solidFill>
                          <a:effectLst/>
                          <a:latin typeface="Arial" panose="020B0604020202020204" pitchFamily="34" charset="0"/>
                          <a:ea typeface="Calibri" panose="020F0502020204030204" pitchFamily="34" charset="0"/>
                          <a:cs typeface="Arial" panose="020B0604020202020204" pitchFamily="34" charset="0"/>
                        </a:rPr>
                        <a:t> </a:t>
                      </a:r>
                      <a:endParaRPr lang="es-HN" sz="1200" dirty="0">
                        <a:solidFill>
                          <a:srgbClr val="003F6D"/>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lnL>
                      <a:noFill/>
                    </a:lnL>
                    <a:lnR>
                      <a:noFill/>
                    </a:lnR>
                    <a:lnT>
                      <a:noFill/>
                    </a:lnT>
                    <a:lnB>
                      <a:noFill/>
                    </a:lnB>
                  </a:tcPr>
                </a:tc>
                <a:extLst>
                  <a:ext uri="{0D108BD9-81ED-4DB2-BD59-A6C34878D82A}">
                    <a16:rowId xmlns:a16="http://schemas.microsoft.com/office/drawing/2014/main" val="2501110072"/>
                  </a:ext>
                </a:extLst>
              </a:tr>
              <a:tr h="991368">
                <a:tc>
                  <a:txBody>
                    <a:bodyPr/>
                    <a:lstStyle/>
                    <a:p>
                      <a:pPr marL="0" marR="0" algn="just">
                        <a:spcBef>
                          <a:spcPts val="0"/>
                        </a:spcBef>
                        <a:spcAft>
                          <a:spcPts val="0"/>
                        </a:spcAft>
                      </a:pPr>
                      <a:r>
                        <a:rPr lang="es-HN" sz="1200">
                          <a:solidFill>
                            <a:srgbClr val="003F6D"/>
                          </a:solidFill>
                          <a:effectLst/>
                          <a:latin typeface="Arial" panose="020B0604020202020204" pitchFamily="34" charset="0"/>
                          <a:ea typeface="Calibri" panose="020F0502020204030204" pitchFamily="34" charset="0"/>
                          <a:cs typeface="Arial" panose="020B0604020202020204" pitchFamily="34" charset="0"/>
                        </a:rPr>
                        <a:t>Programa de Investigaciones en Economia del Cambio Tecnológico (PIECT)</a:t>
                      </a:r>
                      <a:endParaRPr lang="es-HN" sz="1200">
                        <a:solidFill>
                          <a:srgbClr val="003F6D"/>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HN" sz="1200" dirty="0">
                          <a:solidFill>
                            <a:srgbClr val="003F6D"/>
                          </a:solidFill>
                          <a:effectLst/>
                          <a:latin typeface="Arial" panose="020B0604020202020204" pitchFamily="34" charset="0"/>
                          <a:ea typeface="Calibri" panose="020F0502020204030204" pitchFamily="34" charset="0"/>
                          <a:cs typeface="Arial" panose="020B0604020202020204" pitchFamily="34" charset="0"/>
                        </a:rPr>
                        <a:t>Informática Administrativa </a:t>
                      </a:r>
                      <a:endParaRPr lang="es-HN" sz="1200" dirty="0">
                        <a:solidFill>
                          <a:srgbClr val="003F6D"/>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s-HN" sz="1200" dirty="0">
                          <a:solidFill>
                            <a:srgbClr val="003F6D"/>
                          </a:solidFill>
                          <a:effectLst/>
                          <a:latin typeface="Arial" panose="020B0604020202020204" pitchFamily="34" charset="0"/>
                          <a:ea typeface="Calibri" panose="020F0502020204030204" pitchFamily="34" charset="0"/>
                          <a:cs typeface="Arial" panose="020B0604020202020204" pitchFamily="34" charset="0"/>
                        </a:rPr>
                        <a:t>Estudios enfocados al análisis de los efectos de la aplicación, gestión de las tecnologías y sistemas de información aplicados a las organizaciones como factor de desarrollo económico y social en el país.</a:t>
                      </a:r>
                      <a:endParaRPr lang="es-HN" sz="1200" dirty="0">
                        <a:solidFill>
                          <a:srgbClr val="003F6D"/>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0897198"/>
                  </a:ext>
                </a:extLst>
              </a:tr>
            </a:tbl>
          </a:graphicData>
        </a:graphic>
      </p:graphicFrame>
      <p:sp>
        <p:nvSpPr>
          <p:cNvPr id="9" name="CuadroTexto 8">
            <a:extLst>
              <a:ext uri="{FF2B5EF4-FFF2-40B4-BE49-F238E27FC236}">
                <a16:creationId xmlns:a16="http://schemas.microsoft.com/office/drawing/2014/main" id="{CB882745-BF78-498D-9079-B38618FCA780}"/>
              </a:ext>
            </a:extLst>
          </p:cNvPr>
          <p:cNvSpPr txBox="1"/>
          <p:nvPr/>
        </p:nvSpPr>
        <p:spPr>
          <a:xfrm>
            <a:off x="853379" y="1624154"/>
            <a:ext cx="5004556" cy="369332"/>
          </a:xfrm>
          <a:prstGeom prst="rect">
            <a:avLst/>
          </a:prstGeom>
          <a:noFill/>
        </p:spPr>
        <p:txBody>
          <a:bodyPr wrap="square">
            <a:spAutoFit/>
          </a:bodyPr>
          <a:lstStyle/>
          <a:p>
            <a:pPr marL="0" marR="0" algn="l">
              <a:spcBef>
                <a:spcPts val="0"/>
              </a:spcBef>
              <a:spcAft>
                <a:spcPts val="1000"/>
              </a:spcAft>
            </a:pPr>
            <a:r>
              <a:rPr lang="es-HN" sz="1800" b="1" dirty="0">
                <a:solidFill>
                  <a:srgbClr val="003F6D"/>
                </a:solidFill>
                <a:effectLst/>
                <a:latin typeface="Arial" panose="020B0604020202020204" pitchFamily="34" charset="0"/>
                <a:ea typeface="SimSun" panose="02010600030101010101" pitchFamily="2" charset="-122"/>
                <a:cs typeface="Arial" panose="020B0604020202020204" pitchFamily="34" charset="0"/>
              </a:rPr>
              <a:t>Programas de investigaciones IIES</a:t>
            </a:r>
          </a:p>
        </p:txBody>
      </p:sp>
      <p:sp>
        <p:nvSpPr>
          <p:cNvPr id="10" name="CuadroTexto 9">
            <a:extLst>
              <a:ext uri="{FF2B5EF4-FFF2-40B4-BE49-F238E27FC236}">
                <a16:creationId xmlns:a16="http://schemas.microsoft.com/office/drawing/2014/main" id="{B6ECE588-965D-4279-B0DA-43E283C28E3A}"/>
              </a:ext>
            </a:extLst>
          </p:cNvPr>
          <p:cNvSpPr txBox="1"/>
          <p:nvPr/>
        </p:nvSpPr>
        <p:spPr>
          <a:xfrm>
            <a:off x="850988" y="6301340"/>
            <a:ext cx="5004556" cy="276999"/>
          </a:xfrm>
          <a:prstGeom prst="rect">
            <a:avLst/>
          </a:prstGeom>
          <a:noFill/>
        </p:spPr>
        <p:txBody>
          <a:bodyPr wrap="square">
            <a:spAutoFit/>
          </a:bodyPr>
          <a:lstStyle/>
          <a:p>
            <a:pPr marL="0" marR="0" algn="l">
              <a:spcBef>
                <a:spcPts val="0"/>
              </a:spcBef>
              <a:spcAft>
                <a:spcPts val="1000"/>
              </a:spcAft>
            </a:pPr>
            <a:r>
              <a:rPr lang="es-HN" sz="1200" dirty="0">
                <a:solidFill>
                  <a:srgbClr val="003F6D"/>
                </a:solidFill>
                <a:effectLst/>
                <a:latin typeface="Arial" panose="020B0604020202020204" pitchFamily="34" charset="0"/>
                <a:ea typeface="SimSun" panose="02010600030101010101" pitchFamily="2" charset="-122"/>
                <a:cs typeface="Arial" panose="020B0604020202020204" pitchFamily="34" charset="0"/>
              </a:rPr>
              <a:t>Fuente: IIES, 2019</a:t>
            </a:r>
          </a:p>
        </p:txBody>
      </p:sp>
    </p:spTree>
    <p:extLst>
      <p:ext uri="{BB962C8B-B14F-4D97-AF65-F5344CB8AC3E}">
        <p14:creationId xmlns:p14="http://schemas.microsoft.com/office/powerpoint/2010/main" val="2444372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r>
              <a:rPr lang="es-HN" dirty="0"/>
              <a:t>ENUNCIADO DEL PROBLEMA</a:t>
            </a:r>
            <a:r>
              <a:rPr lang="en-US" dirty="0"/>
              <a:t> </a:t>
            </a:r>
            <a:br>
              <a:rPr lang="en-US" dirty="0"/>
            </a:br>
            <a:r>
              <a:rPr lang="es-HN" sz="2400" dirty="0"/>
              <a:t>Problemática</a:t>
            </a:r>
            <a:endParaRPr lang="es-HN" dirty="0"/>
          </a:p>
        </p:txBody>
      </p:sp>
      <p:sp>
        <p:nvSpPr>
          <p:cNvPr id="3" name="Marcador de contenido 2">
            <a:extLst>
              <a:ext uri="{FF2B5EF4-FFF2-40B4-BE49-F238E27FC236}">
                <a16:creationId xmlns:a16="http://schemas.microsoft.com/office/drawing/2014/main" id="{EF9A1593-9D15-0C45-BC80-520CDE9B0FE0}"/>
              </a:ext>
            </a:extLst>
          </p:cNvPr>
          <p:cNvSpPr>
            <a:spLocks noGrp="1"/>
          </p:cNvSpPr>
          <p:nvPr>
            <p:ph idx="10"/>
          </p:nvPr>
        </p:nvSpPr>
        <p:spPr>
          <a:xfrm>
            <a:off x="611560" y="2276872"/>
            <a:ext cx="7920880" cy="2952622"/>
          </a:xfrm>
        </p:spPr>
        <p:txBody>
          <a:bodyPr/>
          <a:lstStyle/>
          <a:p>
            <a:pPr algn="just"/>
            <a:r>
              <a:rPr lang="es-HN" sz="1800" dirty="0">
                <a:ea typeface="SimSun" panose="02010600030101010101" pitchFamily="2" charset="-122"/>
              </a:rPr>
              <a:t>No ha existido una correcta difusión y transferencia del conocimiento especializado.</a:t>
            </a:r>
          </a:p>
          <a:p>
            <a:pPr algn="just"/>
            <a:endParaRPr lang="es-HN" sz="1800" dirty="0">
              <a:ea typeface="SimSun" panose="02010600030101010101" pitchFamily="2" charset="-122"/>
            </a:endParaRPr>
          </a:p>
          <a:p>
            <a:pPr algn="just"/>
            <a:r>
              <a:rPr lang="es-HN" sz="1800" dirty="0">
                <a:ea typeface="SimSun" panose="02010600030101010101" pitchFamily="2" charset="-122"/>
              </a:rPr>
              <a:t>Ya que no posee un programa de comunicación y difusión científica que cuente con un mecanismo que permita gestionar el conocimiento, el cual canalice hacia los diferentes públicos objetivos (stakeholders) los resultados de las investigaciones realizadas y que puedan ser encontradas en plataformas institucionales. </a:t>
            </a:r>
          </a:p>
        </p:txBody>
      </p:sp>
    </p:spTree>
    <p:extLst>
      <p:ext uri="{BB962C8B-B14F-4D97-AF65-F5344CB8AC3E}">
        <p14:creationId xmlns:p14="http://schemas.microsoft.com/office/powerpoint/2010/main" val="1655945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r>
              <a:rPr lang="es-ES" dirty="0"/>
              <a:t>SOLUCIONES Y PROPUESTA</a:t>
            </a:r>
            <a:br>
              <a:rPr lang="es-HN" sz="1800" u="none" strike="noStrike" cap="small" dirty="0">
                <a:ln>
                  <a:noFill/>
                </a:ln>
                <a:effectLst>
                  <a:outerShdw sx="0" sy="0">
                    <a:srgbClr val="000000"/>
                  </a:outerShdw>
                </a:effectLst>
                <a:latin typeface="Times New Roman" panose="02020603050405020304" pitchFamily="18" charset="0"/>
                <a:ea typeface="SimSun" panose="02010600030101010101" pitchFamily="2" charset="-122"/>
              </a:rPr>
            </a:br>
            <a:r>
              <a:rPr lang="es-HN" sz="2400" dirty="0"/>
              <a:t>Mecanismo </a:t>
            </a:r>
          </a:p>
        </p:txBody>
      </p:sp>
      <p:sp>
        <p:nvSpPr>
          <p:cNvPr id="8" name="CuadroTexto 7">
            <a:extLst>
              <a:ext uri="{FF2B5EF4-FFF2-40B4-BE49-F238E27FC236}">
                <a16:creationId xmlns:a16="http://schemas.microsoft.com/office/drawing/2014/main" id="{376969B6-87AD-484D-9DFF-84BBDB620F1D}"/>
              </a:ext>
            </a:extLst>
          </p:cNvPr>
          <p:cNvSpPr txBox="1"/>
          <p:nvPr/>
        </p:nvSpPr>
        <p:spPr>
          <a:xfrm>
            <a:off x="611560" y="1844824"/>
            <a:ext cx="4572000" cy="369332"/>
          </a:xfrm>
          <a:prstGeom prst="rect">
            <a:avLst/>
          </a:prstGeom>
          <a:noFill/>
        </p:spPr>
        <p:txBody>
          <a:bodyPr wrap="square">
            <a:spAutoFit/>
          </a:bodyPr>
          <a:lstStyle/>
          <a:p>
            <a:pPr>
              <a:spcAft>
                <a:spcPts val="1000"/>
              </a:spcAft>
            </a:pPr>
            <a:r>
              <a:rPr lang="es-HN" b="1" dirty="0">
                <a:solidFill>
                  <a:srgbClr val="003F6D"/>
                </a:solidFill>
                <a:latin typeface="Arial" panose="020B0604020202020204" pitchFamily="34" charset="0"/>
                <a:ea typeface="SimSun" panose="02010600030101010101" pitchFamily="2" charset="-122"/>
                <a:cs typeface="Arial" panose="020B0604020202020204" pitchFamily="34" charset="0"/>
              </a:rPr>
              <a:t>1.- Cambio de imagen institucional </a:t>
            </a:r>
          </a:p>
        </p:txBody>
      </p:sp>
      <p:pic>
        <p:nvPicPr>
          <p:cNvPr id="7" name="Imagen 6" descr="Imagen que contiene cuarto, dibujo, señal&#10;&#10;Descripción generada automáticamente">
            <a:extLst>
              <a:ext uri="{FF2B5EF4-FFF2-40B4-BE49-F238E27FC236}">
                <a16:creationId xmlns:a16="http://schemas.microsoft.com/office/drawing/2014/main" id="{0ECD6341-5C25-4183-A02C-19E1E32DD45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16016" y="2764125"/>
            <a:ext cx="3341372" cy="1329750"/>
          </a:xfrm>
          <a:prstGeom prst="rect">
            <a:avLst/>
          </a:prstGeom>
        </p:spPr>
      </p:pic>
      <p:pic>
        <p:nvPicPr>
          <p:cNvPr id="2050" name="Picture 2" descr="No hay ninguna descripción de la foto disponible.">
            <a:extLst>
              <a:ext uri="{FF2B5EF4-FFF2-40B4-BE49-F238E27FC236}">
                <a16:creationId xmlns:a16="http://schemas.microsoft.com/office/drawing/2014/main" id="{3926E988-872C-4DF4-AF8A-2DA63165AF2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91680" y="2615695"/>
            <a:ext cx="1296144" cy="1873943"/>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9622A9FB-7E7B-4E69-BBA7-01121FD75DA6}"/>
              </a:ext>
            </a:extLst>
          </p:cNvPr>
          <p:cNvSpPr txBox="1"/>
          <p:nvPr/>
        </p:nvSpPr>
        <p:spPr>
          <a:xfrm>
            <a:off x="607789" y="5367758"/>
            <a:ext cx="4572000" cy="369332"/>
          </a:xfrm>
          <a:prstGeom prst="rect">
            <a:avLst/>
          </a:prstGeom>
          <a:noFill/>
        </p:spPr>
        <p:txBody>
          <a:bodyPr wrap="square">
            <a:spAutoFit/>
          </a:bodyPr>
          <a:lstStyle/>
          <a:p>
            <a:pPr>
              <a:spcAft>
                <a:spcPts val="1000"/>
              </a:spcAft>
            </a:pPr>
            <a:r>
              <a:rPr lang="es-HN" b="1" dirty="0">
                <a:solidFill>
                  <a:srgbClr val="003F6D"/>
                </a:solidFill>
                <a:latin typeface="Arial" panose="020B0604020202020204" pitchFamily="34" charset="0"/>
                <a:ea typeface="SimSun" panose="02010600030101010101" pitchFamily="2" charset="-122"/>
                <a:cs typeface="Arial" panose="020B0604020202020204" pitchFamily="34" charset="0"/>
              </a:rPr>
              <a:t>2.- Mapeo e identificación de públicos</a:t>
            </a:r>
          </a:p>
        </p:txBody>
      </p:sp>
    </p:spTree>
    <p:extLst>
      <p:ext uri="{BB962C8B-B14F-4D97-AF65-F5344CB8AC3E}">
        <p14:creationId xmlns:p14="http://schemas.microsoft.com/office/powerpoint/2010/main" val="3143324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r>
              <a:rPr lang="es-ES" dirty="0"/>
              <a:t>SOLUCIONES Y PROPUESTA</a:t>
            </a:r>
            <a:br>
              <a:rPr lang="es-HN" sz="1800" u="none" strike="noStrike" cap="small" dirty="0">
                <a:ln>
                  <a:noFill/>
                </a:ln>
                <a:effectLst>
                  <a:outerShdw sx="0" sy="0">
                    <a:srgbClr val="000000"/>
                  </a:outerShdw>
                </a:effectLst>
                <a:latin typeface="Times New Roman" panose="02020603050405020304" pitchFamily="18" charset="0"/>
                <a:ea typeface="SimSun" panose="02010600030101010101" pitchFamily="2" charset="-122"/>
              </a:rPr>
            </a:br>
            <a:r>
              <a:rPr lang="es-HN" sz="2400" dirty="0"/>
              <a:t>Mecanismo </a:t>
            </a:r>
          </a:p>
        </p:txBody>
      </p:sp>
      <p:pic>
        <p:nvPicPr>
          <p:cNvPr id="9" name="Imagen 8">
            <a:extLst>
              <a:ext uri="{FF2B5EF4-FFF2-40B4-BE49-F238E27FC236}">
                <a16:creationId xmlns:a16="http://schemas.microsoft.com/office/drawing/2014/main" id="{29D8314C-2AED-4D94-A364-8F61F5451208}"/>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15816" y="1645032"/>
            <a:ext cx="5616624" cy="4810695"/>
          </a:xfrm>
          <a:prstGeom prst="rect">
            <a:avLst/>
          </a:prstGeom>
          <a:noFill/>
        </p:spPr>
      </p:pic>
      <p:sp>
        <p:nvSpPr>
          <p:cNvPr id="11" name="CuadroTexto 10">
            <a:extLst>
              <a:ext uri="{FF2B5EF4-FFF2-40B4-BE49-F238E27FC236}">
                <a16:creationId xmlns:a16="http://schemas.microsoft.com/office/drawing/2014/main" id="{4798D4E5-9AEE-4AC3-BABA-14D06C7082C4}"/>
              </a:ext>
            </a:extLst>
          </p:cNvPr>
          <p:cNvSpPr txBox="1"/>
          <p:nvPr/>
        </p:nvSpPr>
        <p:spPr>
          <a:xfrm>
            <a:off x="827584" y="1772816"/>
            <a:ext cx="2232248" cy="369332"/>
          </a:xfrm>
          <a:prstGeom prst="rect">
            <a:avLst/>
          </a:prstGeom>
          <a:noFill/>
        </p:spPr>
        <p:txBody>
          <a:bodyPr wrap="square">
            <a:spAutoFit/>
          </a:bodyPr>
          <a:lstStyle/>
          <a:p>
            <a:pPr marL="0" marR="0" algn="l">
              <a:spcBef>
                <a:spcPts val="0"/>
              </a:spcBef>
              <a:spcAft>
                <a:spcPts val="1000"/>
              </a:spcAft>
            </a:pPr>
            <a:r>
              <a:rPr lang="en-US" b="1" dirty="0">
                <a:solidFill>
                  <a:srgbClr val="003F6D"/>
                </a:solidFill>
                <a:latin typeface="Arial" panose="020B0604020202020204" pitchFamily="34" charset="0"/>
                <a:ea typeface="SimSun" panose="02010600030101010101" pitchFamily="2" charset="-122"/>
                <a:cs typeface="Arial" panose="020B0604020202020204" pitchFamily="34" charset="0"/>
              </a:rPr>
              <a:t>P</a:t>
            </a:r>
            <a:r>
              <a:rPr lang="es-HN" b="1" dirty="0" err="1">
                <a:solidFill>
                  <a:srgbClr val="003F6D"/>
                </a:solidFill>
                <a:latin typeface="Arial" panose="020B0604020202020204" pitchFamily="34" charset="0"/>
                <a:ea typeface="SimSun" panose="02010600030101010101" pitchFamily="2" charset="-122"/>
                <a:cs typeface="Arial" panose="020B0604020202020204" pitchFamily="34" charset="0"/>
              </a:rPr>
              <a:t>úblico</a:t>
            </a:r>
            <a:r>
              <a:rPr lang="es-HN" b="1" dirty="0">
                <a:solidFill>
                  <a:srgbClr val="003F6D"/>
                </a:solidFill>
                <a:latin typeface="Arial" panose="020B0604020202020204" pitchFamily="34" charset="0"/>
                <a:ea typeface="SimSun" panose="02010600030101010101" pitchFamily="2" charset="-122"/>
                <a:cs typeface="Arial" panose="020B0604020202020204" pitchFamily="34" charset="0"/>
              </a:rPr>
              <a:t> </a:t>
            </a:r>
            <a:r>
              <a:rPr lang="es-HN" sz="1800" b="1" dirty="0">
                <a:solidFill>
                  <a:srgbClr val="003F6D"/>
                </a:solidFill>
                <a:effectLst/>
                <a:latin typeface="Arial" panose="020B0604020202020204" pitchFamily="34" charset="0"/>
                <a:ea typeface="SimSun" panose="02010600030101010101" pitchFamily="2" charset="-122"/>
                <a:cs typeface="Arial" panose="020B0604020202020204" pitchFamily="34" charset="0"/>
              </a:rPr>
              <a:t>Interno</a:t>
            </a:r>
          </a:p>
        </p:txBody>
      </p:sp>
      <p:sp>
        <p:nvSpPr>
          <p:cNvPr id="12" name="CuadroTexto 11">
            <a:extLst>
              <a:ext uri="{FF2B5EF4-FFF2-40B4-BE49-F238E27FC236}">
                <a16:creationId xmlns:a16="http://schemas.microsoft.com/office/drawing/2014/main" id="{17552192-E532-445C-98EF-3C49106DD842}"/>
              </a:ext>
            </a:extLst>
          </p:cNvPr>
          <p:cNvSpPr txBox="1"/>
          <p:nvPr/>
        </p:nvSpPr>
        <p:spPr>
          <a:xfrm>
            <a:off x="850988" y="6301340"/>
            <a:ext cx="5004556" cy="276999"/>
          </a:xfrm>
          <a:prstGeom prst="rect">
            <a:avLst/>
          </a:prstGeom>
          <a:noFill/>
        </p:spPr>
        <p:txBody>
          <a:bodyPr wrap="square">
            <a:spAutoFit/>
          </a:bodyPr>
          <a:lstStyle/>
          <a:p>
            <a:pPr marL="0" marR="0" algn="l">
              <a:spcBef>
                <a:spcPts val="0"/>
              </a:spcBef>
              <a:spcAft>
                <a:spcPts val="1000"/>
              </a:spcAft>
            </a:pPr>
            <a:r>
              <a:rPr lang="es-HN" sz="1200" dirty="0">
                <a:solidFill>
                  <a:srgbClr val="003F6D"/>
                </a:solidFill>
                <a:effectLst/>
                <a:latin typeface="Arial" panose="020B0604020202020204" pitchFamily="34" charset="0"/>
                <a:ea typeface="SimSun" panose="02010600030101010101" pitchFamily="2" charset="-122"/>
                <a:cs typeface="Arial" panose="020B0604020202020204" pitchFamily="34" charset="0"/>
              </a:rPr>
              <a:t>Fuente: realización propia</a:t>
            </a:r>
          </a:p>
        </p:txBody>
      </p:sp>
    </p:spTree>
    <p:extLst>
      <p:ext uri="{BB962C8B-B14F-4D97-AF65-F5344CB8AC3E}">
        <p14:creationId xmlns:p14="http://schemas.microsoft.com/office/powerpoint/2010/main" val="32730395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r>
              <a:rPr lang="es-ES" dirty="0"/>
              <a:t>SOLUCIONES Y PROPUESTA</a:t>
            </a:r>
            <a:br>
              <a:rPr lang="es-HN" sz="1800" u="none" strike="noStrike" cap="small" dirty="0">
                <a:ln>
                  <a:noFill/>
                </a:ln>
                <a:effectLst>
                  <a:outerShdw sx="0" sy="0">
                    <a:srgbClr val="000000"/>
                  </a:outerShdw>
                </a:effectLst>
                <a:latin typeface="Times New Roman" panose="02020603050405020304" pitchFamily="18" charset="0"/>
                <a:ea typeface="SimSun" panose="02010600030101010101" pitchFamily="2" charset="-122"/>
              </a:rPr>
            </a:br>
            <a:r>
              <a:rPr lang="es-HN" sz="2400" dirty="0"/>
              <a:t>Mecanismo </a:t>
            </a:r>
          </a:p>
        </p:txBody>
      </p:sp>
      <p:sp>
        <p:nvSpPr>
          <p:cNvPr id="11" name="CuadroTexto 10">
            <a:extLst>
              <a:ext uri="{FF2B5EF4-FFF2-40B4-BE49-F238E27FC236}">
                <a16:creationId xmlns:a16="http://schemas.microsoft.com/office/drawing/2014/main" id="{4798D4E5-9AEE-4AC3-BABA-14D06C7082C4}"/>
              </a:ext>
            </a:extLst>
          </p:cNvPr>
          <p:cNvSpPr txBox="1"/>
          <p:nvPr/>
        </p:nvSpPr>
        <p:spPr>
          <a:xfrm>
            <a:off x="827584" y="1772816"/>
            <a:ext cx="2232248" cy="369332"/>
          </a:xfrm>
          <a:prstGeom prst="rect">
            <a:avLst/>
          </a:prstGeom>
          <a:noFill/>
        </p:spPr>
        <p:txBody>
          <a:bodyPr wrap="square">
            <a:spAutoFit/>
          </a:bodyPr>
          <a:lstStyle/>
          <a:p>
            <a:pPr marL="0" marR="0" algn="l">
              <a:spcBef>
                <a:spcPts val="0"/>
              </a:spcBef>
              <a:spcAft>
                <a:spcPts val="1000"/>
              </a:spcAft>
            </a:pPr>
            <a:r>
              <a:rPr lang="en-US" b="1" dirty="0">
                <a:solidFill>
                  <a:srgbClr val="003F6D"/>
                </a:solidFill>
                <a:latin typeface="Arial" panose="020B0604020202020204" pitchFamily="34" charset="0"/>
                <a:ea typeface="SimSun" panose="02010600030101010101" pitchFamily="2" charset="-122"/>
                <a:cs typeface="Arial" panose="020B0604020202020204" pitchFamily="34" charset="0"/>
              </a:rPr>
              <a:t>P</a:t>
            </a:r>
            <a:r>
              <a:rPr lang="es-HN" b="1" dirty="0" err="1">
                <a:solidFill>
                  <a:srgbClr val="003F6D"/>
                </a:solidFill>
                <a:latin typeface="Arial" panose="020B0604020202020204" pitchFamily="34" charset="0"/>
                <a:ea typeface="SimSun" panose="02010600030101010101" pitchFamily="2" charset="-122"/>
                <a:cs typeface="Arial" panose="020B0604020202020204" pitchFamily="34" charset="0"/>
              </a:rPr>
              <a:t>úblico</a:t>
            </a:r>
            <a:r>
              <a:rPr lang="es-HN" b="1" dirty="0">
                <a:solidFill>
                  <a:srgbClr val="003F6D"/>
                </a:solidFill>
                <a:latin typeface="Arial" panose="020B0604020202020204" pitchFamily="34" charset="0"/>
                <a:ea typeface="SimSun" panose="02010600030101010101" pitchFamily="2" charset="-122"/>
                <a:cs typeface="Arial" panose="020B0604020202020204" pitchFamily="34" charset="0"/>
              </a:rPr>
              <a:t> e</a:t>
            </a:r>
            <a:r>
              <a:rPr lang="es-HN" sz="1800" b="1" dirty="0">
                <a:solidFill>
                  <a:srgbClr val="003F6D"/>
                </a:solidFill>
                <a:effectLst/>
                <a:latin typeface="Arial" panose="020B0604020202020204" pitchFamily="34" charset="0"/>
                <a:ea typeface="SimSun" panose="02010600030101010101" pitchFamily="2" charset="-122"/>
                <a:cs typeface="Arial" panose="020B0604020202020204" pitchFamily="34" charset="0"/>
              </a:rPr>
              <a:t>xterno</a:t>
            </a:r>
          </a:p>
        </p:txBody>
      </p:sp>
      <p:pic>
        <p:nvPicPr>
          <p:cNvPr id="5" name="Imagen 4">
            <a:extLst>
              <a:ext uri="{FF2B5EF4-FFF2-40B4-BE49-F238E27FC236}">
                <a16:creationId xmlns:a16="http://schemas.microsoft.com/office/drawing/2014/main" id="{FDE49D44-3D77-49F8-8B8C-5D74CAAA757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771800" y="1497362"/>
            <a:ext cx="5054755" cy="5002277"/>
          </a:xfrm>
          <a:prstGeom prst="rect">
            <a:avLst/>
          </a:prstGeom>
          <a:noFill/>
        </p:spPr>
      </p:pic>
      <p:sp>
        <p:nvSpPr>
          <p:cNvPr id="6" name="CuadroTexto 5">
            <a:extLst>
              <a:ext uri="{FF2B5EF4-FFF2-40B4-BE49-F238E27FC236}">
                <a16:creationId xmlns:a16="http://schemas.microsoft.com/office/drawing/2014/main" id="{EEDDF9D7-589A-4EEB-9346-169F81B8041C}"/>
              </a:ext>
            </a:extLst>
          </p:cNvPr>
          <p:cNvSpPr txBox="1"/>
          <p:nvPr/>
        </p:nvSpPr>
        <p:spPr>
          <a:xfrm>
            <a:off x="850988" y="6301340"/>
            <a:ext cx="5004556" cy="276999"/>
          </a:xfrm>
          <a:prstGeom prst="rect">
            <a:avLst/>
          </a:prstGeom>
          <a:noFill/>
        </p:spPr>
        <p:txBody>
          <a:bodyPr wrap="square">
            <a:spAutoFit/>
          </a:bodyPr>
          <a:lstStyle/>
          <a:p>
            <a:pPr marL="0" marR="0" algn="l">
              <a:spcBef>
                <a:spcPts val="0"/>
              </a:spcBef>
              <a:spcAft>
                <a:spcPts val="1000"/>
              </a:spcAft>
            </a:pPr>
            <a:r>
              <a:rPr lang="es-HN" sz="1200" dirty="0">
                <a:solidFill>
                  <a:srgbClr val="003F6D"/>
                </a:solidFill>
                <a:effectLst/>
                <a:latin typeface="Arial" panose="020B0604020202020204" pitchFamily="34" charset="0"/>
                <a:ea typeface="SimSun" panose="02010600030101010101" pitchFamily="2" charset="-122"/>
                <a:cs typeface="Arial" panose="020B0604020202020204" pitchFamily="34" charset="0"/>
              </a:rPr>
              <a:t>Fuente: realización propia</a:t>
            </a:r>
          </a:p>
        </p:txBody>
      </p:sp>
    </p:spTree>
    <p:extLst>
      <p:ext uri="{BB962C8B-B14F-4D97-AF65-F5344CB8AC3E}">
        <p14:creationId xmlns:p14="http://schemas.microsoft.com/office/powerpoint/2010/main" val="183212981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1711</TotalTime>
  <Words>915</Words>
  <Application>Microsoft Office PowerPoint</Application>
  <PresentationFormat>Presentación en pantalla (4:3)</PresentationFormat>
  <Paragraphs>103</Paragraphs>
  <Slides>18</Slides>
  <Notes>11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18</vt:i4>
      </vt:variant>
    </vt:vector>
  </HeadingPairs>
  <TitlesOfParts>
    <vt:vector size="24" baseType="lpstr">
      <vt:lpstr>Arial</vt:lpstr>
      <vt:lpstr>Calibri</vt:lpstr>
      <vt:lpstr>Century Gothic</vt:lpstr>
      <vt:lpstr>Symbol</vt:lpstr>
      <vt:lpstr>Times New Roman</vt:lpstr>
      <vt:lpstr>Tema de Office</vt:lpstr>
      <vt:lpstr>La gestión del conocimiento como estrategia de visibilidad para los institutos de Investigaciones universitarios</vt:lpstr>
      <vt:lpstr>CONTEXTO</vt:lpstr>
      <vt:lpstr>CONTEXTO</vt:lpstr>
      <vt:lpstr>ENUNCIADO DEL PROBLEMA  Antecedentes </vt:lpstr>
      <vt:lpstr>ENUNCIADO DEL PROBLEMA  Antecedentes </vt:lpstr>
      <vt:lpstr>ENUNCIADO DEL PROBLEMA  Problemática</vt:lpstr>
      <vt:lpstr>SOLUCIONES Y PROPUESTA Mecanismo </vt:lpstr>
      <vt:lpstr>SOLUCIONES Y PROPUESTA Mecanismo </vt:lpstr>
      <vt:lpstr>SOLUCIONES Y PROPUESTA Mecanismo </vt:lpstr>
      <vt:lpstr>SOLUCIONES Y PROPUESTA Mecanismo </vt:lpstr>
      <vt:lpstr>SOLUCIONES Y PROPUESTA Mecanismo </vt:lpstr>
      <vt:lpstr>SOLUCIONES Y PROPUESTA Mecanismo </vt:lpstr>
      <vt:lpstr>SOLUCIONES Y PROPUESTA Mecanismo </vt:lpstr>
      <vt:lpstr>RESULTADOS</vt:lpstr>
      <vt:lpstr>RESULTADOS</vt:lpstr>
      <vt:lpstr>CONCLUSIONES </vt:lpstr>
      <vt:lpstr>CONCLUSIONES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TEXTO  </dc:title>
  <dc:creator>USUARIO</dc:creator>
  <cp:lastModifiedBy>EDUARD JOSEHUETE FLORES</cp:lastModifiedBy>
  <cp:revision>30</cp:revision>
  <dcterms:created xsi:type="dcterms:W3CDTF">2018-01-10T17:58:28Z</dcterms:created>
  <dcterms:modified xsi:type="dcterms:W3CDTF">2021-06-14T22:06:10Z</dcterms:modified>
</cp:coreProperties>
</file>