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7" r:id="rId5"/>
    <p:sldId id="266" r:id="rId6"/>
    <p:sldId id="259" r:id="rId7"/>
    <p:sldId id="270" r:id="rId8"/>
    <p:sldId id="269" r:id="rId9"/>
    <p:sldId id="268" r:id="rId10"/>
    <p:sldId id="260" r:id="rId11"/>
    <p:sldId id="261" r:id="rId12"/>
    <p:sldId id="262" r:id="rId13"/>
    <p:sldId id="277" r:id="rId14"/>
    <p:sldId id="278" r:id="rId15"/>
    <p:sldId id="280" r:id="rId16"/>
    <p:sldId id="281" r:id="rId17"/>
    <p:sldId id="279" r:id="rId18"/>
    <p:sldId id="264" r:id="rId19"/>
    <p:sldId id="276" r:id="rId20"/>
    <p:sldId id="265" r:id="rId21"/>
    <p:sldId id="263" r:id="rId22"/>
    <p:sldId id="272" r:id="rId23"/>
    <p:sldId id="275" r:id="rId24"/>
    <p:sldId id="274" r:id="rId25"/>
    <p:sldId id="273" r:id="rId26"/>
    <p:sldId id="27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06" autoAdjust="0"/>
    <p:restoredTop sz="94660"/>
  </p:normalViewPr>
  <p:slideViewPr>
    <p:cSldViewPr>
      <p:cViewPr varScale="1">
        <p:scale>
          <a:sx n="75" d="100"/>
          <a:sy n="75" d="100"/>
        </p:scale>
        <p:origin x="-12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CF5ED-5E1C-46AC-AFA0-BE3C54C4750E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F2EF0-EFA5-4AC9-894D-042A4B1F9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F2EF0-EFA5-4AC9-894D-042A4B1F976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DDF28-6581-444E-A21D-21BFD356F0AB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D0DE1-6004-42C8-9143-1E01B5758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Showcard Gothic" pitchFamily="82" charset="0"/>
              </a:rPr>
              <a:t>PENERAPAN SEL VOLTA DALAM KEHIDUPAN SEHARI-HARI DAN KOROSI</a:t>
            </a:r>
            <a:endParaRPr lang="en-US" dirty="0">
              <a:latin typeface="Showcard Gothic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1400" y="3505200"/>
            <a:ext cx="6400800" cy="2514600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Kelompok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10 :</a:t>
            </a:r>
            <a:b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en-US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Fattah </a:t>
            </a:r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Alaudin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R	(18)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Hanun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Roviqoh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R		(21)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Martha </a:t>
            </a:r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Ria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W		(27)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Shabrina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Wahyu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H	(36)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Showcard Gothic" pitchFamily="82" charset="0"/>
              </a:rPr>
              <a:t>Sel</a:t>
            </a:r>
            <a:r>
              <a:rPr lang="en-US" dirty="0" smtClean="0">
                <a:latin typeface="Showcard Gothic" pitchFamily="82" charset="0"/>
              </a:rPr>
              <a:t> </a:t>
            </a:r>
            <a:r>
              <a:rPr lang="en-US" dirty="0" err="1" smtClean="0">
                <a:latin typeface="Showcard Gothic" pitchFamily="82" charset="0"/>
              </a:rPr>
              <a:t>Bahan</a:t>
            </a:r>
            <a:r>
              <a:rPr lang="en-US" dirty="0" smtClean="0">
                <a:latin typeface="Showcard Gothic" pitchFamily="82" charset="0"/>
              </a:rPr>
              <a:t> </a:t>
            </a:r>
            <a:r>
              <a:rPr lang="en-US" dirty="0" err="1" smtClean="0">
                <a:latin typeface="Showcard Gothic" pitchFamily="82" charset="0"/>
              </a:rPr>
              <a:t>Bakar</a:t>
            </a:r>
            <a:endParaRPr lang="en-US" dirty="0"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bg1">
              <a:alpha val="43000"/>
            </a:schemeClr>
          </a:solidFill>
          <a:effectLst>
            <a:softEdge rad="127000"/>
          </a:effectLst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>
                <a:latin typeface="Comic Sans MS" pitchFamily="66" charset="0"/>
              </a:rPr>
              <a:t>	</a:t>
            </a:r>
            <a:r>
              <a:rPr lang="en-US" dirty="0" err="1" smtClean="0">
                <a:latin typeface="Comic Sans MS" pitchFamily="66" charset="0"/>
              </a:rPr>
              <a:t>Sel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bakar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adalah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sel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menggunakan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bakar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seperti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campuran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hidrogen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oksigen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atau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campuran</a:t>
            </a:r>
            <a:r>
              <a:rPr lang="en-US" dirty="0" smtClean="0">
                <a:latin typeface="Comic Sans MS" pitchFamily="66" charset="0"/>
              </a:rPr>
              <a:t> gas </a:t>
            </a:r>
            <a:r>
              <a:rPr lang="en-US" dirty="0" err="1" smtClean="0">
                <a:latin typeface="Comic Sans MS" pitchFamily="66" charset="0"/>
              </a:rPr>
              <a:t>alam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oksigen</a:t>
            </a:r>
            <a:r>
              <a:rPr lang="en-US" dirty="0" smtClean="0">
                <a:latin typeface="Comic Sans MS" pitchFamily="66" charset="0"/>
              </a:rPr>
              <a:t>. </a:t>
            </a:r>
            <a:r>
              <a:rPr lang="en-US" dirty="0" err="1" smtClean="0">
                <a:latin typeface="Comic Sans MS" pitchFamily="66" charset="0"/>
              </a:rPr>
              <a:t>Sel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bakar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ini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biasanya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digunakan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sumber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energi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listrik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pesawat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ulang-alik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pesawat</a:t>
            </a:r>
            <a:r>
              <a:rPr lang="en-US" dirty="0" smtClean="0">
                <a:latin typeface="Comic Sans MS" pitchFamily="66" charset="0"/>
              </a:rPr>
              <a:t> Challenger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Columbia.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5" name="Content Placeholder 4" descr="Skema-fuel-cell-sel-bahan-nakar-243201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5800" y="1676400"/>
            <a:ext cx="4283570" cy="4368226"/>
          </a:xfr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4953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/>
              <a:t>Korosi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609600" y="2782529"/>
            <a:ext cx="2326821" cy="9438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/>
              <a:t>Korosi</a:t>
            </a:r>
            <a:endParaRPr lang="en-US" sz="3200" dirty="0"/>
          </a:p>
        </p:txBody>
      </p:sp>
      <p:sp>
        <p:nvSpPr>
          <p:cNvPr id="7" name="Rounded Rectangle 6"/>
          <p:cNvSpPr/>
          <p:nvPr/>
        </p:nvSpPr>
        <p:spPr>
          <a:xfrm>
            <a:off x="4315279" y="1524000"/>
            <a:ext cx="3533321" cy="8652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Pengertian</a:t>
            </a:r>
            <a:r>
              <a:rPr lang="en-US" dirty="0" smtClean="0"/>
              <a:t> </a:t>
            </a:r>
            <a:r>
              <a:rPr lang="en-US" dirty="0" err="1" smtClean="0"/>
              <a:t>Korosi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4315279" y="2861187"/>
            <a:ext cx="3533321" cy="8652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Faktor</a:t>
            </a:r>
            <a:r>
              <a:rPr lang="en-US" dirty="0" smtClean="0"/>
              <a:t> – </a:t>
            </a:r>
            <a:r>
              <a:rPr lang="en-US" dirty="0" err="1" smtClean="0"/>
              <a:t>Faktor</a:t>
            </a:r>
            <a:r>
              <a:rPr lang="en-US" dirty="0" smtClean="0"/>
              <a:t> yang </a:t>
            </a:r>
            <a:r>
              <a:rPr lang="en-US" dirty="0" err="1" smtClean="0"/>
              <a:t>Menyebabkan</a:t>
            </a:r>
            <a:r>
              <a:rPr lang="en-US" dirty="0" smtClean="0"/>
              <a:t> </a:t>
            </a:r>
            <a:r>
              <a:rPr lang="en-US" dirty="0" err="1" smtClean="0"/>
              <a:t>Korosi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4315279" y="4198374"/>
            <a:ext cx="3533321" cy="8652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Lain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Korosi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4315279" y="5535561"/>
            <a:ext cx="3533321" cy="8652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Cara – Cara </a:t>
            </a:r>
            <a:r>
              <a:rPr lang="en-US" dirty="0" err="1" smtClean="0"/>
              <a:t>Pencegahan</a:t>
            </a:r>
            <a:r>
              <a:rPr lang="en-US" dirty="0" smtClean="0"/>
              <a:t> </a:t>
            </a:r>
            <a:r>
              <a:rPr lang="en-US" dirty="0" err="1" smtClean="0"/>
              <a:t>Korosi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1447712" y="3922993"/>
            <a:ext cx="4011561" cy="17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453493" y="1917290"/>
            <a:ext cx="775607" cy="16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453493" y="4591665"/>
            <a:ext cx="775607" cy="16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453493" y="5928852"/>
            <a:ext cx="775607" cy="16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6" idx="3"/>
            <a:endCxn id="8" idx="1"/>
          </p:cNvCxnSpPr>
          <p:nvPr/>
        </p:nvCxnSpPr>
        <p:spPr>
          <a:xfrm>
            <a:off x="2936421" y="3254477"/>
            <a:ext cx="1378857" cy="393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Showcard Gothic" pitchFamily="82" charset="0"/>
              </a:rPr>
              <a:t>Pengertian</a:t>
            </a:r>
            <a:r>
              <a:rPr lang="en-US" dirty="0" smtClean="0">
                <a:latin typeface="Showcard Gothic" pitchFamily="82" charset="0"/>
              </a:rPr>
              <a:t> </a:t>
            </a:r>
            <a:r>
              <a:rPr lang="en-US" dirty="0" err="1" smtClean="0">
                <a:latin typeface="Showcard Gothic" pitchFamily="82" charset="0"/>
              </a:rPr>
              <a:t>Korosi</a:t>
            </a:r>
            <a:endParaRPr lang="en-US" dirty="0"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r>
              <a:rPr lang="en-US" sz="2400" b="1" dirty="0" smtClean="0">
                <a:latin typeface="Comic Sans MS" pitchFamily="66" charset="0"/>
              </a:rPr>
              <a:t>	</a:t>
            </a:r>
            <a:r>
              <a:rPr lang="en-US" sz="2400" b="1" dirty="0" err="1" smtClean="0">
                <a:latin typeface="Comic Sans MS" pitchFamily="66" charset="0"/>
              </a:rPr>
              <a:t>Korosi</a:t>
            </a:r>
            <a:r>
              <a:rPr lang="en-US" sz="2400" dirty="0" smtClean="0">
                <a:latin typeface="Comic Sans MS" pitchFamily="66" charset="0"/>
              </a:rPr>
              <a:t> </a:t>
            </a:r>
            <a:r>
              <a:rPr lang="en-US" sz="2400" dirty="0" err="1" smtClean="0">
                <a:latin typeface="Comic Sans MS" pitchFamily="66" charset="0"/>
              </a:rPr>
              <a:t>adalah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kerusakan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atau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degradasi</a:t>
            </a:r>
            <a:r>
              <a:rPr lang="en-US" sz="2400" dirty="0" smtClean="0">
                <a:latin typeface="Comic Sans MS" pitchFamily="66" charset="0"/>
              </a:rPr>
              <a:t> </a:t>
            </a:r>
            <a:r>
              <a:rPr lang="en-US" sz="2400" dirty="0" err="1" smtClean="0">
                <a:latin typeface="Comic Sans MS" pitchFamily="66" charset="0"/>
              </a:rPr>
              <a:t>logam</a:t>
            </a:r>
            <a:r>
              <a:rPr lang="en-US" sz="2400" dirty="0" smtClean="0">
                <a:latin typeface="Comic Sans MS" pitchFamily="66" charset="0"/>
              </a:rPr>
              <a:t> </a:t>
            </a:r>
            <a:r>
              <a:rPr lang="en-US" sz="2400" dirty="0" err="1" smtClean="0">
                <a:latin typeface="Comic Sans MS" pitchFamily="66" charset="0"/>
              </a:rPr>
              <a:t>akibat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reaksi</a:t>
            </a:r>
            <a:r>
              <a:rPr lang="en-US" sz="2400" dirty="0" smtClean="0">
                <a:latin typeface="Comic Sans MS" pitchFamily="66" charset="0"/>
              </a:rPr>
              <a:t> </a:t>
            </a:r>
            <a:r>
              <a:rPr lang="en-US" sz="2400" dirty="0" err="1" smtClean="0">
                <a:latin typeface="Comic Sans MS" pitchFamily="66" charset="0"/>
              </a:rPr>
              <a:t>redoks</a:t>
            </a:r>
            <a:r>
              <a:rPr lang="en-US" sz="2400" dirty="0" smtClean="0">
                <a:latin typeface="Comic Sans MS" pitchFamily="66" charset="0"/>
              </a:rPr>
              <a:t> </a:t>
            </a:r>
            <a:r>
              <a:rPr lang="en-US" sz="2400" dirty="0" err="1" smtClean="0">
                <a:latin typeface="Comic Sans MS" pitchFamily="66" charset="0"/>
              </a:rPr>
              <a:t>antara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suatu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logam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dengan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berbagai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zat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di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lingkungannya</a:t>
            </a:r>
            <a:r>
              <a:rPr lang="en-US" sz="2400" dirty="0" smtClean="0">
                <a:latin typeface="Comic Sans MS" pitchFamily="66" charset="0"/>
              </a:rPr>
              <a:t> yang </a:t>
            </a:r>
            <a:r>
              <a:rPr lang="en-US" sz="2400" dirty="0" err="1" smtClean="0">
                <a:latin typeface="Comic Sans MS" pitchFamily="66" charset="0"/>
              </a:rPr>
              <a:t>menghasilkan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senyawa-senyawa</a:t>
            </a:r>
            <a:r>
              <a:rPr lang="en-US" sz="2400" dirty="0" smtClean="0">
                <a:latin typeface="Comic Sans MS" pitchFamily="66" charset="0"/>
              </a:rPr>
              <a:t> yang </a:t>
            </a:r>
            <a:r>
              <a:rPr lang="en-US" sz="2400" dirty="0" err="1" smtClean="0">
                <a:latin typeface="Comic Sans MS" pitchFamily="66" charset="0"/>
              </a:rPr>
              <a:t>tidak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dikehendaki</a:t>
            </a:r>
            <a:r>
              <a:rPr lang="en-US" sz="2400" dirty="0" smtClean="0">
                <a:latin typeface="Comic Sans MS" pitchFamily="66" charset="0"/>
              </a:rPr>
              <a:t>. </a:t>
            </a:r>
            <a:r>
              <a:rPr lang="en-US" sz="2400" dirty="0" err="1" smtClean="0">
                <a:latin typeface="Comic Sans MS" pitchFamily="66" charset="0"/>
              </a:rPr>
              <a:t>Korosi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terjadi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karena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sebagian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besar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logam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mudah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teroksidasi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dengan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melepas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elektron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ke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oksigen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di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udara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dan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membentuk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oksida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logam</a:t>
            </a:r>
            <a:r>
              <a:rPr lang="en-US" sz="2400" dirty="0" smtClean="0">
                <a:latin typeface="Comic Sans MS" pitchFamily="66" charset="0"/>
              </a:rPr>
              <a:t>.</a:t>
            </a:r>
          </a:p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10242" name="Picture 2" descr="http://1.bp.blogspot.com/-pqzZ_-K0bAY/Ueun3Nq_T6I/AAAAAAAAARI/QuQcuzzOap4/s1600/corro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419600"/>
            <a:ext cx="3048000" cy="2028826"/>
          </a:xfrm>
          <a:prstGeom prst="rect">
            <a:avLst/>
          </a:prstGeom>
          <a:noFill/>
        </p:spPr>
      </p:pic>
      <p:pic>
        <p:nvPicPr>
          <p:cNvPr id="10244" name="Picture 4" descr="http://media.abatasa.com/dirmember/00003/sbjoss/blog/pengertian-korosi-lemari-asam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0347" y="5105400"/>
            <a:ext cx="2623653" cy="17526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images8.alphacoders.com/289/2899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579437"/>
            <a:ext cx="8305800" cy="5821363"/>
          </a:xfrm>
          <a:solidFill>
            <a:schemeClr val="bg2">
              <a:alpha val="69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</a:rPr>
              <a:t>Mudah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tidaknya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suatu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logam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terkorosi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dapat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dipahami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dari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deret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volta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ataupun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nilai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potensial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elektrode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standarnya</a:t>
            </a:r>
            <a:r>
              <a:rPr lang="en-US" dirty="0" smtClean="0">
                <a:solidFill>
                  <a:srgbClr val="00B050"/>
                </a:solidFill>
              </a:rPr>
              <a:t>, E</a:t>
            </a:r>
            <a:r>
              <a:rPr lang="en-US" baseline="30000" dirty="0" smtClean="0">
                <a:solidFill>
                  <a:srgbClr val="00B050"/>
                </a:solidFill>
              </a:rPr>
              <a:t>0</a:t>
            </a:r>
            <a:r>
              <a:rPr lang="en-US" dirty="0" smtClean="0">
                <a:solidFill>
                  <a:srgbClr val="00B050"/>
                </a:solidFill>
              </a:rPr>
              <a:t>.</a:t>
            </a:r>
          </a:p>
          <a:p>
            <a:r>
              <a:rPr lang="en-US" dirty="0" err="1" smtClean="0">
                <a:solidFill>
                  <a:srgbClr val="00B050"/>
                </a:solidFill>
              </a:rPr>
              <a:t>Korosi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logam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merupakan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suatu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redoks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spontan</a:t>
            </a:r>
            <a:r>
              <a:rPr lang="en-US" dirty="0" smtClean="0">
                <a:solidFill>
                  <a:srgbClr val="00B050"/>
                </a:solidFill>
              </a:rPr>
              <a:t> yang </a:t>
            </a:r>
            <a:r>
              <a:rPr lang="en-US" dirty="0" err="1" smtClean="0">
                <a:solidFill>
                  <a:srgbClr val="00B050"/>
                </a:solidFill>
              </a:rPr>
              <a:t>bersifat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cukup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kompleks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dan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tidak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sepenuhnya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dipahami</a:t>
            </a:r>
            <a:r>
              <a:rPr lang="en-US" dirty="0" smtClean="0">
                <a:solidFill>
                  <a:srgbClr val="00B050"/>
                </a:solidFill>
              </a:rPr>
              <a:t>. </a:t>
            </a:r>
            <a:r>
              <a:rPr lang="en-US" dirty="0" err="1" smtClean="0">
                <a:solidFill>
                  <a:srgbClr val="00B050"/>
                </a:solidFill>
              </a:rPr>
              <a:t>Namun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demikian</a:t>
            </a:r>
            <a:r>
              <a:rPr lang="en-US" dirty="0" smtClean="0">
                <a:solidFill>
                  <a:srgbClr val="00B050"/>
                </a:solidFill>
              </a:rPr>
              <a:t>, </a:t>
            </a:r>
            <a:r>
              <a:rPr lang="en-US" dirty="0" err="1" smtClean="0">
                <a:solidFill>
                  <a:srgbClr val="00B050"/>
                </a:solidFill>
              </a:rPr>
              <a:t>fenomena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korosi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logam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ini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dapat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didekati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menggunakan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pemahaman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kimiawi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sel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elektrokimia</a:t>
            </a:r>
            <a:r>
              <a:rPr lang="en-US" dirty="0" smtClean="0">
                <a:solidFill>
                  <a:srgbClr val="00B050"/>
                </a:solidFill>
              </a:rPr>
              <a:t>. </a:t>
            </a:r>
            <a:endParaRPr 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382000" cy="16764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r>
              <a:rPr lang="en-US" dirty="0" smtClean="0"/>
              <a:t>, </a:t>
            </a:r>
            <a:r>
              <a:rPr lang="en-US" dirty="0" err="1" smtClean="0"/>
              <a:t>korosi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melibatkan</a:t>
            </a:r>
            <a:r>
              <a:rPr lang="en-US" dirty="0" smtClean="0"/>
              <a:t> </a:t>
            </a:r>
            <a:r>
              <a:rPr lang="en-US" dirty="0" err="1" smtClean="0"/>
              <a:t>reaksi</a:t>
            </a:r>
            <a:r>
              <a:rPr lang="en-US" dirty="0" smtClean="0"/>
              <a:t> </a:t>
            </a:r>
            <a:r>
              <a:rPr lang="en-US" dirty="0" err="1" smtClean="0"/>
              <a:t>oksidasi</a:t>
            </a:r>
            <a:r>
              <a:rPr lang="en-US" dirty="0" smtClean="0"/>
              <a:t> </a:t>
            </a:r>
            <a:r>
              <a:rPr lang="en-US" dirty="0" err="1" smtClean="0"/>
              <a:t>logam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reaksi</a:t>
            </a:r>
            <a:r>
              <a:rPr lang="en-US" dirty="0" smtClean="0"/>
              <a:t> </a:t>
            </a:r>
            <a:r>
              <a:rPr lang="en-US" dirty="0" err="1" smtClean="0"/>
              <a:t>reduksi</a:t>
            </a:r>
            <a:endParaRPr lang="en-US" dirty="0"/>
          </a:p>
        </p:txBody>
      </p:sp>
      <p:pic>
        <p:nvPicPr>
          <p:cNvPr id="36866" name="Picture 2" descr="https://lindrakimiapasca.files.wordpress.com/2011/06/koro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8168640" cy="4246971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mages7.alphacoders.com/375/3759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Percobaan</a:t>
            </a:r>
            <a:r>
              <a:rPr lang="en-US" dirty="0" smtClean="0"/>
              <a:t> </a:t>
            </a:r>
            <a:r>
              <a:rPr lang="en-US" dirty="0" err="1" smtClean="0"/>
              <a:t>korosi</a:t>
            </a:r>
            <a:r>
              <a:rPr lang="en-US" dirty="0" smtClean="0"/>
              <a:t> (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membuktikan</a:t>
            </a:r>
            <a:r>
              <a:rPr lang="en-US" dirty="0" smtClean="0"/>
              <a:t> </a:t>
            </a:r>
            <a:r>
              <a:rPr lang="en-US" dirty="0" err="1" smtClean="0"/>
              <a:t>faktor-faktor</a:t>
            </a:r>
            <a:r>
              <a:rPr lang="en-US" dirty="0" smtClean="0"/>
              <a:t> yang </a:t>
            </a:r>
            <a:r>
              <a:rPr lang="en-US" dirty="0" err="1" smtClean="0"/>
              <a:t>mempengaruhi</a:t>
            </a:r>
            <a:r>
              <a:rPr lang="en-US" dirty="0" smtClean="0"/>
              <a:t> </a:t>
            </a:r>
            <a:r>
              <a:rPr lang="en-US" dirty="0" err="1" smtClean="0"/>
              <a:t>korosi</a:t>
            </a:r>
            <a:endParaRPr lang="en-US" dirty="0"/>
          </a:p>
        </p:txBody>
      </p:sp>
      <p:pic>
        <p:nvPicPr>
          <p:cNvPr id="1026" name="Picture 2" descr="D:\20150917_0926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00"/>
            <a:ext cx="5715000" cy="3886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57800" y="5934670"/>
            <a:ext cx="388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 </a:t>
            </a:r>
            <a:r>
              <a:rPr lang="en-US" dirty="0" err="1" smtClean="0"/>
              <a:t>paku</a:t>
            </a:r>
            <a:r>
              <a:rPr lang="en-US" dirty="0" smtClean="0"/>
              <a:t> </a:t>
            </a:r>
            <a:r>
              <a:rPr lang="en-US" dirty="0" err="1" smtClean="0"/>
              <a:t>dimasukkan</a:t>
            </a:r>
            <a:r>
              <a:rPr lang="en-US" dirty="0" smtClean="0"/>
              <a:t> </a:t>
            </a:r>
            <a:r>
              <a:rPr lang="en-US" dirty="0" err="1" smtClean="0"/>
              <a:t>kedalam</a:t>
            </a:r>
            <a:r>
              <a:rPr lang="en-US" dirty="0" smtClean="0"/>
              <a:t> </a:t>
            </a:r>
            <a:r>
              <a:rPr lang="en-US" dirty="0" err="1" smtClean="0"/>
              <a:t>masing</a:t>
            </a:r>
            <a:r>
              <a:rPr lang="en-US" dirty="0" smtClean="0"/>
              <a:t> </a:t>
            </a:r>
            <a:r>
              <a:rPr lang="en-US" dirty="0" err="1" smtClean="0"/>
              <a:t>masing</a:t>
            </a:r>
            <a:r>
              <a:rPr lang="en-US" dirty="0" smtClean="0"/>
              <a:t> </a:t>
            </a:r>
            <a:r>
              <a:rPr lang="en-US" dirty="0" err="1" smtClean="0"/>
              <a:t>larutan</a:t>
            </a:r>
            <a:r>
              <a:rPr lang="en-US" dirty="0" smtClean="0"/>
              <a:t>.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apa</a:t>
            </a:r>
            <a:r>
              <a:rPr lang="en-US" dirty="0" smtClean="0"/>
              <a:t> </a:t>
            </a:r>
            <a:r>
              <a:rPr lang="en-US" dirty="0" err="1" smtClean="0"/>
              <a:t>apa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85800" y="5410200"/>
            <a:ext cx="4572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1447800" y="5410200"/>
            <a:ext cx="3048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286000" y="5410200"/>
            <a:ext cx="762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819400" y="5410200"/>
            <a:ext cx="1524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962400" y="4953000"/>
            <a:ext cx="5334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352800" y="5334000"/>
            <a:ext cx="3810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8600" y="5943600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AIR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066800" y="6019800"/>
            <a:ext cx="762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NaOH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828800" y="6096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MINYAK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590800" y="6324600"/>
            <a:ext cx="762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NaCl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276600" y="6324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CaCl</a:t>
            </a:r>
            <a:r>
              <a:rPr lang="en-US" baseline="-25000" dirty="0" smtClean="0"/>
              <a:t>2</a:t>
            </a:r>
            <a:r>
              <a:rPr lang="en-US" dirty="0" smtClean="0"/>
              <a:t> (</a:t>
            </a:r>
            <a:r>
              <a:rPr lang="en-US" dirty="0" err="1" smtClean="0"/>
              <a:t>padat</a:t>
            </a:r>
            <a:r>
              <a:rPr lang="en-US" dirty="0" smtClean="0"/>
              <a:t>)</a:t>
            </a:r>
            <a:endParaRPr lang="en-US" baseline="-25000" dirty="0"/>
          </a:p>
        </p:txBody>
      </p:sp>
      <p:sp>
        <p:nvSpPr>
          <p:cNvPr id="26" name="TextBox 25"/>
          <p:cNvSpPr txBox="1"/>
          <p:nvPr/>
        </p:nvSpPr>
        <p:spPr>
          <a:xfrm>
            <a:off x="4191000" y="5867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HCl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3733800" y="2362200"/>
            <a:ext cx="8382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419600" y="28194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AIR PANAS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IMG_20150923_114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70400" cy="3352800"/>
          </a:xfrm>
          <a:prstGeom prst="rect">
            <a:avLst/>
          </a:prstGeom>
          <a:noFill/>
        </p:spPr>
      </p:pic>
      <p:pic>
        <p:nvPicPr>
          <p:cNvPr id="2051" name="Picture 3" descr="D:\IMG_20150921_0925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028950"/>
            <a:ext cx="5105400" cy="38290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105400" y="762000"/>
            <a:ext cx="4038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Hari</a:t>
            </a:r>
            <a:r>
              <a:rPr lang="en-US" dirty="0" smtClean="0">
                <a:solidFill>
                  <a:schemeClr val="bg1"/>
                </a:solidFill>
              </a:rPr>
              <a:t> ke-7, </a:t>
            </a:r>
            <a:r>
              <a:rPr lang="en-US" dirty="0" err="1" smtClean="0">
                <a:solidFill>
                  <a:schemeClr val="bg1"/>
                </a:solidFill>
              </a:rPr>
              <a:t>beberapa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paku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berkarat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err="1" smtClean="0">
                <a:solidFill>
                  <a:schemeClr val="bg1"/>
                </a:solidFill>
              </a:rPr>
              <a:t>Paku</a:t>
            </a:r>
            <a:r>
              <a:rPr lang="en-US" dirty="0" smtClean="0">
                <a:solidFill>
                  <a:schemeClr val="bg1"/>
                </a:solidFill>
              </a:rPr>
              <a:t> yang </a:t>
            </a:r>
            <a:r>
              <a:rPr lang="en-US" dirty="0" err="1" smtClean="0">
                <a:solidFill>
                  <a:schemeClr val="bg1"/>
                </a:solidFill>
              </a:rPr>
              <a:t>berkarat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ialah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paku</a:t>
            </a:r>
            <a:r>
              <a:rPr lang="en-US" dirty="0" smtClean="0">
                <a:solidFill>
                  <a:schemeClr val="bg1"/>
                </a:solidFill>
              </a:rPr>
              <a:t> yang </a:t>
            </a:r>
            <a:r>
              <a:rPr lang="en-US" dirty="0" err="1" smtClean="0">
                <a:solidFill>
                  <a:schemeClr val="bg1"/>
                </a:solidFill>
              </a:rPr>
              <a:t>dimasukkan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pada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larutan</a:t>
            </a:r>
            <a:r>
              <a:rPr lang="en-US" dirty="0" smtClean="0">
                <a:solidFill>
                  <a:schemeClr val="bg1"/>
                </a:solidFill>
              </a:rPr>
              <a:t> HCL, </a:t>
            </a:r>
            <a:r>
              <a:rPr lang="en-US" dirty="0" err="1" smtClean="0">
                <a:solidFill>
                  <a:schemeClr val="bg1"/>
                </a:solidFill>
              </a:rPr>
              <a:t>NaCl</a:t>
            </a:r>
            <a:r>
              <a:rPr lang="en-US" dirty="0" smtClean="0">
                <a:solidFill>
                  <a:schemeClr val="bg1"/>
                </a:solidFill>
              </a:rPr>
              <a:t>, Air, Air </a:t>
            </a:r>
            <a:r>
              <a:rPr lang="en-US" dirty="0" err="1" smtClean="0">
                <a:solidFill>
                  <a:schemeClr val="bg1"/>
                </a:solidFill>
              </a:rPr>
              <a:t>Panas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dan</a:t>
            </a:r>
            <a:r>
              <a:rPr lang="en-US" dirty="0" smtClean="0">
                <a:solidFill>
                  <a:schemeClr val="bg1"/>
                </a:solidFill>
              </a:rPr>
              <a:t> CaCl</a:t>
            </a:r>
            <a:r>
              <a:rPr lang="en-US" baseline="-25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(</a:t>
            </a:r>
            <a:r>
              <a:rPr lang="en-US" dirty="0" err="1" smtClean="0">
                <a:solidFill>
                  <a:schemeClr val="bg1"/>
                </a:solidFill>
              </a:rPr>
              <a:t>padat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baseline="-25000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819400" y="2743200"/>
            <a:ext cx="609600" cy="17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990600" y="2209800"/>
            <a:ext cx="304800" cy="137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2000" y="35052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AIR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362200" y="4495800"/>
            <a:ext cx="838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HCl</a:t>
            </a:r>
            <a:endParaRPr lang="en-US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File:SpongeBob-SquarePants-Desktop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28600"/>
            <a:ext cx="9144000" cy="6629400"/>
          </a:xfrm>
          <a:solidFill>
            <a:schemeClr val="bg2">
              <a:alpha val="17000"/>
            </a:schemeClr>
          </a:solidFill>
        </p:spPr>
        <p:txBody>
          <a:bodyPr>
            <a:noAutofit/>
          </a:bodyPr>
          <a:lstStyle/>
          <a:p>
            <a:pPr fontAlgn="base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	1. </a:t>
            </a:r>
            <a:r>
              <a:rPr lang="en-US" sz="2400" dirty="0" err="1" smtClean="0">
                <a:solidFill>
                  <a:srgbClr val="FF0000"/>
                </a:solidFill>
              </a:rPr>
              <a:t>Reaksi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oksidasi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logam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pada</a:t>
            </a:r>
            <a:r>
              <a:rPr lang="en-US" sz="2400" dirty="0" smtClean="0">
                <a:solidFill>
                  <a:srgbClr val="FF0000"/>
                </a:solidFill>
              </a:rPr>
              <a:t> anode:</a:t>
            </a:r>
          </a:p>
          <a:p>
            <a:pPr fontAlgn="base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L → L </a:t>
            </a:r>
            <a:r>
              <a:rPr lang="en-US" sz="2400" baseline="30000" dirty="0" smtClean="0">
                <a:solidFill>
                  <a:srgbClr val="FF0000"/>
                </a:solidFill>
              </a:rPr>
              <a:t>n+</a:t>
            </a:r>
            <a:r>
              <a:rPr lang="en-US" sz="2400" dirty="0" smtClean="0">
                <a:solidFill>
                  <a:srgbClr val="FF0000"/>
                </a:solidFill>
              </a:rPr>
              <a:t> + ne</a:t>
            </a:r>
            <a:r>
              <a:rPr lang="en-US" sz="2400" baseline="30000" dirty="0" smtClean="0">
                <a:solidFill>
                  <a:srgbClr val="FF0000"/>
                </a:solidFill>
              </a:rPr>
              <a:t>–</a:t>
            </a:r>
          </a:p>
          <a:p>
            <a:pPr fontAlgn="base">
              <a:buNone/>
            </a:pPr>
            <a:endParaRPr lang="en-US" sz="2400" dirty="0" smtClean="0">
              <a:solidFill>
                <a:srgbClr val="FF0000"/>
              </a:solidFill>
            </a:endParaRPr>
          </a:p>
          <a:p>
            <a:pPr fontAlgn="base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	2. </a:t>
            </a:r>
            <a:r>
              <a:rPr lang="en-US" sz="2400" dirty="0" err="1" smtClean="0">
                <a:solidFill>
                  <a:srgbClr val="FF0000"/>
                </a:solidFill>
              </a:rPr>
              <a:t>Reaksi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reduksi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pada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katode</a:t>
            </a:r>
            <a:r>
              <a:rPr lang="en-US" sz="2400" dirty="0" smtClean="0">
                <a:solidFill>
                  <a:srgbClr val="FF0000"/>
                </a:solidFill>
              </a:rPr>
              <a:t> yang </a:t>
            </a:r>
            <a:r>
              <a:rPr lang="en-US" sz="2400" dirty="0" err="1" smtClean="0">
                <a:solidFill>
                  <a:srgbClr val="FF0000"/>
                </a:solidFill>
              </a:rPr>
              <a:t>mungkin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terjadi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adalah</a:t>
            </a:r>
            <a:r>
              <a:rPr lang="en-US" sz="2400" dirty="0" smtClean="0">
                <a:solidFill>
                  <a:srgbClr val="FF0000"/>
                </a:solidFill>
              </a:rPr>
              <a:t>:</a:t>
            </a:r>
          </a:p>
          <a:p>
            <a:pPr fontAlgn="base"/>
            <a:r>
              <a:rPr lang="en-US" sz="2400" dirty="0" smtClean="0">
                <a:solidFill>
                  <a:srgbClr val="FF0000"/>
                </a:solidFill>
              </a:rPr>
              <a:t>  </a:t>
            </a:r>
            <a:r>
              <a:rPr lang="en-US" sz="2400" dirty="0" err="1" smtClean="0">
                <a:solidFill>
                  <a:srgbClr val="FF0000"/>
                </a:solidFill>
              </a:rPr>
              <a:t>Reduksi</a:t>
            </a:r>
            <a:r>
              <a:rPr lang="en-US" sz="2400" dirty="0" smtClean="0">
                <a:solidFill>
                  <a:srgbClr val="FF0000"/>
                </a:solidFill>
              </a:rPr>
              <a:t> O</a:t>
            </a:r>
            <a:r>
              <a:rPr lang="en-US" sz="2400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dirty="0" smtClean="0">
                <a:solidFill>
                  <a:srgbClr val="FF0000"/>
                </a:solidFill>
              </a:rPr>
              <a:t> </a:t>
            </a:r>
            <a:r>
              <a:rPr lang="en-US" sz="2400" dirty="0" err="1" smtClean="0">
                <a:solidFill>
                  <a:srgbClr val="FF0000"/>
                </a:solidFill>
              </a:rPr>
              <a:t>menjadi</a:t>
            </a:r>
            <a:r>
              <a:rPr lang="en-US" sz="2400" dirty="0" smtClean="0">
                <a:solidFill>
                  <a:srgbClr val="FF0000"/>
                </a:solidFill>
              </a:rPr>
              <a:t> ion OH</a:t>
            </a:r>
            <a:r>
              <a:rPr lang="en-US" sz="2400" baseline="30000" dirty="0" smtClean="0">
                <a:solidFill>
                  <a:srgbClr val="FF0000"/>
                </a:solidFill>
              </a:rPr>
              <a:t>–</a:t>
            </a:r>
            <a:r>
              <a:rPr lang="en-US" sz="2400" dirty="0" smtClean="0">
                <a:solidFill>
                  <a:srgbClr val="FF0000"/>
                </a:solidFill>
              </a:rPr>
              <a:t> (</a:t>
            </a:r>
            <a:r>
              <a:rPr lang="en-US" sz="2400" dirty="0" err="1" smtClean="0">
                <a:solidFill>
                  <a:srgbClr val="FF0000"/>
                </a:solidFill>
              </a:rPr>
              <a:t>kondisi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netral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atau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basa</a:t>
            </a:r>
            <a:r>
              <a:rPr lang="en-US" sz="2400" dirty="0" smtClean="0">
                <a:solidFill>
                  <a:srgbClr val="FF0000"/>
                </a:solidFill>
              </a:rPr>
              <a:t>)</a:t>
            </a:r>
          </a:p>
          <a:p>
            <a:pPr fontAlgn="base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O</a:t>
            </a:r>
            <a:r>
              <a:rPr lang="en-US" sz="2400" baseline="-25000" dirty="0" smtClean="0">
                <a:solidFill>
                  <a:srgbClr val="FF0000"/>
                </a:solidFill>
              </a:rPr>
              <a:t>2(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aq</a:t>
            </a:r>
            <a:r>
              <a:rPr lang="en-US" sz="2400" baseline="-25000" dirty="0" smtClean="0">
                <a:solidFill>
                  <a:srgbClr val="FF0000"/>
                </a:solidFill>
              </a:rPr>
              <a:t>)</a:t>
            </a:r>
            <a:r>
              <a:rPr lang="en-US" sz="2400" dirty="0" smtClean="0">
                <a:solidFill>
                  <a:srgbClr val="FF0000"/>
                </a:solidFill>
              </a:rPr>
              <a:t> + H</a:t>
            </a:r>
            <a:r>
              <a:rPr lang="en-US" sz="2400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dirty="0" smtClean="0">
                <a:solidFill>
                  <a:srgbClr val="FF0000"/>
                </a:solidFill>
              </a:rPr>
              <a:t>O</a:t>
            </a:r>
            <a:r>
              <a:rPr lang="en-US" sz="2400" baseline="-25000" dirty="0" smtClean="0">
                <a:solidFill>
                  <a:srgbClr val="FF0000"/>
                </a:solidFill>
              </a:rPr>
              <a:t>(I)</a:t>
            </a:r>
            <a:r>
              <a:rPr lang="en-US" sz="2400" dirty="0" smtClean="0">
                <a:solidFill>
                  <a:srgbClr val="FF0000"/>
                </a:solidFill>
              </a:rPr>
              <a:t> + 2e</a:t>
            </a:r>
            <a:r>
              <a:rPr lang="en-US" sz="2400" baseline="30000" dirty="0" smtClean="0">
                <a:solidFill>
                  <a:srgbClr val="FF0000"/>
                </a:solidFill>
              </a:rPr>
              <a:t>–</a:t>
            </a:r>
            <a:r>
              <a:rPr lang="en-US" sz="2400" dirty="0" smtClean="0">
                <a:solidFill>
                  <a:srgbClr val="FF0000"/>
                </a:solidFill>
              </a:rPr>
              <a:t> → 2OH</a:t>
            </a:r>
            <a:r>
              <a:rPr lang="en-US" sz="2400" baseline="30000" dirty="0" smtClean="0">
                <a:solidFill>
                  <a:srgbClr val="FF0000"/>
                </a:solidFill>
              </a:rPr>
              <a:t>–</a:t>
            </a:r>
            <a:r>
              <a:rPr lang="en-US" sz="2400" baseline="-25000" dirty="0" smtClean="0">
                <a:solidFill>
                  <a:srgbClr val="FF0000"/>
                </a:solidFill>
              </a:rPr>
              <a:t>(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aq</a:t>
            </a:r>
            <a:r>
              <a:rPr lang="en-US" sz="2400" baseline="-25000" dirty="0" smtClean="0">
                <a:solidFill>
                  <a:srgbClr val="FF0000"/>
                </a:solidFill>
              </a:rPr>
              <a:t>)</a:t>
            </a:r>
            <a:endParaRPr lang="en-US" sz="2400" dirty="0" smtClean="0">
              <a:solidFill>
                <a:srgbClr val="FF0000"/>
              </a:solidFill>
            </a:endParaRPr>
          </a:p>
          <a:p>
            <a:pPr fontAlgn="base"/>
            <a:r>
              <a:rPr lang="en-US" sz="2400" dirty="0" smtClean="0">
                <a:solidFill>
                  <a:srgbClr val="FF0000"/>
                </a:solidFill>
              </a:rPr>
              <a:t>  </a:t>
            </a:r>
            <a:r>
              <a:rPr lang="en-US" sz="2400" dirty="0" err="1" smtClean="0">
                <a:solidFill>
                  <a:srgbClr val="FF0000"/>
                </a:solidFill>
              </a:rPr>
              <a:t>Reduksi</a:t>
            </a:r>
            <a:r>
              <a:rPr lang="en-US" sz="2400" dirty="0" smtClean="0">
                <a:solidFill>
                  <a:srgbClr val="FF0000"/>
                </a:solidFill>
              </a:rPr>
              <a:t> O</a:t>
            </a:r>
            <a:r>
              <a:rPr lang="en-US" sz="2400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dirty="0" smtClean="0">
                <a:solidFill>
                  <a:srgbClr val="FF0000"/>
                </a:solidFill>
              </a:rPr>
              <a:t>menjadi H</a:t>
            </a:r>
            <a:r>
              <a:rPr lang="en-US" sz="2400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dirty="0" smtClean="0">
                <a:solidFill>
                  <a:srgbClr val="FF0000"/>
                </a:solidFill>
              </a:rPr>
              <a:t>O (</a:t>
            </a:r>
            <a:r>
              <a:rPr lang="en-US" sz="2400" dirty="0" err="1" smtClean="0">
                <a:solidFill>
                  <a:srgbClr val="FF0000"/>
                </a:solidFill>
              </a:rPr>
              <a:t>kondisi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asam</a:t>
            </a:r>
            <a:r>
              <a:rPr lang="en-US" sz="2400" dirty="0" smtClean="0">
                <a:solidFill>
                  <a:srgbClr val="FF0000"/>
                </a:solidFill>
              </a:rPr>
              <a:t>)</a:t>
            </a:r>
          </a:p>
          <a:p>
            <a:pPr fontAlgn="base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O</a:t>
            </a:r>
            <a:r>
              <a:rPr lang="en-US" sz="2400" baseline="-25000" dirty="0" smtClean="0">
                <a:solidFill>
                  <a:srgbClr val="FF0000"/>
                </a:solidFill>
              </a:rPr>
              <a:t>2(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aq</a:t>
            </a:r>
            <a:r>
              <a:rPr lang="en-US" sz="2400" baseline="-25000" dirty="0" smtClean="0">
                <a:solidFill>
                  <a:srgbClr val="FF0000"/>
                </a:solidFill>
              </a:rPr>
              <a:t>)</a:t>
            </a:r>
            <a:r>
              <a:rPr lang="en-US" sz="2400" dirty="0" smtClean="0">
                <a:solidFill>
                  <a:srgbClr val="FF0000"/>
                </a:solidFill>
              </a:rPr>
              <a:t> + 4H</a:t>
            </a:r>
            <a:r>
              <a:rPr lang="en-US" sz="2400" baseline="30000" dirty="0" smtClean="0">
                <a:solidFill>
                  <a:srgbClr val="FF0000"/>
                </a:solidFill>
              </a:rPr>
              <a:t>+</a:t>
            </a:r>
            <a:r>
              <a:rPr lang="en-US" sz="2400" baseline="-25000" dirty="0" smtClean="0">
                <a:solidFill>
                  <a:srgbClr val="FF0000"/>
                </a:solidFill>
              </a:rPr>
              <a:t>(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aq</a:t>
            </a:r>
            <a:r>
              <a:rPr lang="en-US" sz="2400" baseline="-25000" dirty="0" smtClean="0">
                <a:solidFill>
                  <a:srgbClr val="FF0000"/>
                </a:solidFill>
              </a:rPr>
              <a:t>)</a:t>
            </a:r>
            <a:r>
              <a:rPr lang="en-US" sz="2400" dirty="0" smtClean="0">
                <a:solidFill>
                  <a:srgbClr val="FF0000"/>
                </a:solidFill>
              </a:rPr>
              <a:t> + 4e</a:t>
            </a:r>
            <a:r>
              <a:rPr lang="en-US" sz="2400" baseline="30000" dirty="0" smtClean="0">
                <a:solidFill>
                  <a:srgbClr val="FF0000"/>
                </a:solidFill>
              </a:rPr>
              <a:t>–</a:t>
            </a:r>
            <a:r>
              <a:rPr lang="en-US" sz="2400" dirty="0" smtClean="0">
                <a:solidFill>
                  <a:srgbClr val="FF0000"/>
                </a:solidFill>
              </a:rPr>
              <a:t> → 2H</a:t>
            </a:r>
            <a:r>
              <a:rPr lang="en-US" sz="2400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dirty="0" smtClean="0">
                <a:solidFill>
                  <a:srgbClr val="FF0000"/>
                </a:solidFill>
              </a:rPr>
              <a:t>O</a:t>
            </a:r>
            <a:r>
              <a:rPr lang="en-US" sz="2400" baseline="-25000" dirty="0" smtClean="0">
                <a:solidFill>
                  <a:srgbClr val="FF0000"/>
                </a:solidFill>
              </a:rPr>
              <a:t>(I)</a:t>
            </a:r>
            <a:endParaRPr lang="en-US" sz="2400" dirty="0" smtClean="0">
              <a:solidFill>
                <a:srgbClr val="FF0000"/>
              </a:solidFill>
            </a:endParaRPr>
          </a:p>
          <a:p>
            <a:pPr fontAlgn="base"/>
            <a:r>
              <a:rPr lang="en-US" sz="2400" dirty="0" err="1" smtClean="0">
                <a:solidFill>
                  <a:srgbClr val="FF0000"/>
                </a:solidFill>
              </a:rPr>
              <a:t>Evolusi</a:t>
            </a:r>
            <a:r>
              <a:rPr lang="en-US" sz="2400" dirty="0" smtClean="0">
                <a:solidFill>
                  <a:srgbClr val="FF0000"/>
                </a:solidFill>
              </a:rPr>
              <a:t>/</a:t>
            </a:r>
            <a:r>
              <a:rPr lang="en-US" sz="2400" dirty="0" err="1" smtClean="0">
                <a:solidFill>
                  <a:srgbClr val="FF0000"/>
                </a:solidFill>
              </a:rPr>
              <a:t>Pembentukan</a:t>
            </a:r>
            <a:r>
              <a:rPr lang="en-US" sz="2400" dirty="0" smtClean="0">
                <a:solidFill>
                  <a:srgbClr val="FF0000"/>
                </a:solidFill>
              </a:rPr>
              <a:t> H</a:t>
            </a:r>
            <a:r>
              <a:rPr lang="en-US" sz="2400" baseline="-25000" dirty="0" smtClean="0">
                <a:solidFill>
                  <a:srgbClr val="FF0000"/>
                </a:solidFill>
              </a:rPr>
              <a:t>2</a:t>
            </a:r>
            <a:endParaRPr lang="en-US" sz="2400" dirty="0" smtClean="0">
              <a:solidFill>
                <a:srgbClr val="FF0000"/>
              </a:solidFill>
            </a:endParaRPr>
          </a:p>
          <a:p>
            <a:pPr fontAlgn="base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2H</a:t>
            </a:r>
            <a:r>
              <a:rPr lang="en-US" sz="2400" baseline="30000" dirty="0" smtClean="0">
                <a:solidFill>
                  <a:srgbClr val="FF0000"/>
                </a:solidFill>
              </a:rPr>
              <a:t>+</a:t>
            </a:r>
            <a:r>
              <a:rPr lang="en-US" sz="2400" baseline="-25000" dirty="0" smtClean="0">
                <a:solidFill>
                  <a:srgbClr val="FF0000"/>
                </a:solidFill>
              </a:rPr>
              <a:t>(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aq</a:t>
            </a:r>
            <a:r>
              <a:rPr lang="en-US" sz="2400" baseline="-25000" dirty="0" smtClean="0">
                <a:solidFill>
                  <a:srgbClr val="FF0000"/>
                </a:solidFill>
              </a:rPr>
              <a:t>)</a:t>
            </a:r>
            <a:r>
              <a:rPr lang="en-US" sz="2400" dirty="0" smtClean="0">
                <a:solidFill>
                  <a:srgbClr val="FF0000"/>
                </a:solidFill>
              </a:rPr>
              <a:t> + 2e</a:t>
            </a:r>
            <a:r>
              <a:rPr lang="en-US" sz="2400" baseline="-25000" dirty="0" smtClean="0">
                <a:solidFill>
                  <a:srgbClr val="FF0000"/>
                </a:solidFill>
              </a:rPr>
              <a:t>–</a:t>
            </a:r>
            <a:r>
              <a:rPr lang="en-US" sz="2400" dirty="0" smtClean="0">
                <a:solidFill>
                  <a:srgbClr val="FF0000"/>
                </a:solidFill>
              </a:rPr>
              <a:t> → H</a:t>
            </a:r>
            <a:r>
              <a:rPr lang="en-US" sz="2400" baseline="-25000" dirty="0" smtClean="0">
                <a:solidFill>
                  <a:srgbClr val="FF0000"/>
                </a:solidFill>
              </a:rPr>
              <a:t>2(g)</a:t>
            </a:r>
            <a:endParaRPr lang="en-US" sz="2400" dirty="0" smtClean="0">
              <a:solidFill>
                <a:srgbClr val="FF0000"/>
              </a:solidFill>
            </a:endParaRPr>
          </a:p>
          <a:p>
            <a:pPr fontAlgn="base"/>
            <a:r>
              <a:rPr lang="en-US" sz="2400" dirty="0" smtClean="0">
                <a:solidFill>
                  <a:srgbClr val="FF0000"/>
                </a:solidFill>
              </a:rPr>
              <a:t> </a:t>
            </a:r>
            <a:r>
              <a:rPr lang="en-US" sz="2400" dirty="0" err="1" smtClean="0">
                <a:solidFill>
                  <a:srgbClr val="FF0000"/>
                </a:solidFill>
              </a:rPr>
              <a:t>Reduksi</a:t>
            </a:r>
            <a:r>
              <a:rPr lang="en-US" sz="2400" dirty="0" smtClean="0">
                <a:solidFill>
                  <a:srgbClr val="FF0000"/>
                </a:solidFill>
              </a:rPr>
              <a:t> Ion </a:t>
            </a:r>
            <a:r>
              <a:rPr lang="en-US" sz="2400" dirty="0" err="1" smtClean="0">
                <a:solidFill>
                  <a:srgbClr val="FF0000"/>
                </a:solidFill>
              </a:rPr>
              <a:t>Logam</a:t>
            </a:r>
            <a:endParaRPr lang="en-US" sz="2400" dirty="0" smtClean="0">
              <a:solidFill>
                <a:srgbClr val="FF0000"/>
              </a:solidFill>
            </a:endParaRPr>
          </a:p>
          <a:p>
            <a:pPr fontAlgn="base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L</a:t>
            </a:r>
            <a:r>
              <a:rPr lang="en-US" sz="2400" baseline="30000" dirty="0" smtClean="0">
                <a:solidFill>
                  <a:srgbClr val="FF0000"/>
                </a:solidFill>
              </a:rPr>
              <a:t>3+</a:t>
            </a:r>
            <a:r>
              <a:rPr lang="en-US" sz="2400" baseline="-25000" dirty="0" smtClean="0">
                <a:solidFill>
                  <a:srgbClr val="FF0000"/>
                </a:solidFill>
              </a:rPr>
              <a:t>(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aq</a:t>
            </a:r>
            <a:r>
              <a:rPr lang="en-US" sz="2400" baseline="-25000" dirty="0" smtClean="0">
                <a:solidFill>
                  <a:srgbClr val="FF0000"/>
                </a:solidFill>
              </a:rPr>
              <a:t>)</a:t>
            </a:r>
            <a:r>
              <a:rPr lang="en-US" sz="2400" dirty="0" smtClean="0">
                <a:solidFill>
                  <a:srgbClr val="FF0000"/>
                </a:solidFill>
              </a:rPr>
              <a:t> + e</a:t>
            </a:r>
            <a:r>
              <a:rPr lang="en-US" sz="2400" baseline="30000" dirty="0" smtClean="0">
                <a:solidFill>
                  <a:srgbClr val="FF0000"/>
                </a:solidFill>
              </a:rPr>
              <a:t>–</a:t>
            </a:r>
            <a:r>
              <a:rPr lang="en-US" sz="2400" dirty="0" smtClean="0">
                <a:solidFill>
                  <a:srgbClr val="FF0000"/>
                </a:solidFill>
              </a:rPr>
              <a:t> → L</a:t>
            </a:r>
            <a:r>
              <a:rPr lang="en-US" sz="2400" baseline="30000" dirty="0" smtClean="0">
                <a:solidFill>
                  <a:srgbClr val="FF0000"/>
                </a:solidFill>
              </a:rPr>
              <a:t>2+</a:t>
            </a:r>
            <a:r>
              <a:rPr lang="en-US" sz="2400" baseline="-25000" dirty="0" smtClean="0">
                <a:solidFill>
                  <a:srgbClr val="FF0000"/>
                </a:solidFill>
              </a:rPr>
              <a:t>(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aq</a:t>
            </a:r>
            <a:r>
              <a:rPr lang="en-US" sz="2400" baseline="-25000" dirty="0" smtClean="0">
                <a:solidFill>
                  <a:srgbClr val="FF0000"/>
                </a:solidFill>
              </a:rPr>
              <a:t>)</a:t>
            </a:r>
            <a:endParaRPr lang="en-US" sz="2400" dirty="0" smtClean="0">
              <a:solidFill>
                <a:srgbClr val="FF0000"/>
              </a:solidFill>
            </a:endParaRPr>
          </a:p>
          <a:p>
            <a:pPr fontAlgn="base"/>
            <a:r>
              <a:rPr lang="en-US" sz="2400" dirty="0" smtClean="0">
                <a:solidFill>
                  <a:srgbClr val="FF0000"/>
                </a:solidFill>
              </a:rPr>
              <a:t>  </a:t>
            </a:r>
            <a:r>
              <a:rPr lang="en-US" sz="2400" dirty="0" err="1" smtClean="0">
                <a:solidFill>
                  <a:srgbClr val="FF0000"/>
                </a:solidFill>
              </a:rPr>
              <a:t>Deposisi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Logam</a:t>
            </a:r>
            <a:endParaRPr lang="en-US" sz="2400" dirty="0" smtClean="0">
              <a:solidFill>
                <a:srgbClr val="FF0000"/>
              </a:solidFill>
            </a:endParaRPr>
          </a:p>
          <a:p>
            <a:pPr fontAlgn="base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L</a:t>
            </a:r>
            <a:r>
              <a:rPr lang="en-US" sz="2400" baseline="30000" dirty="0" smtClean="0">
                <a:solidFill>
                  <a:srgbClr val="FF0000"/>
                </a:solidFill>
              </a:rPr>
              <a:t>+</a:t>
            </a:r>
            <a:r>
              <a:rPr lang="en-US" sz="2400" baseline="-25000" dirty="0" smtClean="0">
                <a:solidFill>
                  <a:srgbClr val="FF0000"/>
                </a:solidFill>
              </a:rPr>
              <a:t>(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aq</a:t>
            </a:r>
            <a:r>
              <a:rPr lang="en-US" sz="2400" baseline="-25000" dirty="0" smtClean="0">
                <a:solidFill>
                  <a:srgbClr val="FF0000"/>
                </a:solidFill>
              </a:rPr>
              <a:t>)</a:t>
            </a:r>
            <a:r>
              <a:rPr lang="en-US" sz="2400" dirty="0" smtClean="0">
                <a:solidFill>
                  <a:srgbClr val="FF0000"/>
                </a:solidFill>
              </a:rPr>
              <a:t> + e</a:t>
            </a:r>
            <a:r>
              <a:rPr lang="en-US" sz="2400" baseline="30000" dirty="0" smtClean="0">
                <a:solidFill>
                  <a:srgbClr val="FF0000"/>
                </a:solidFill>
              </a:rPr>
              <a:t>–</a:t>
            </a:r>
            <a:r>
              <a:rPr lang="en-US" sz="2400" dirty="0" smtClean="0">
                <a:solidFill>
                  <a:srgbClr val="FF0000"/>
                </a:solidFill>
              </a:rPr>
              <a:t> → L</a:t>
            </a:r>
            <a:r>
              <a:rPr lang="en-US" sz="2400" baseline="-25000" dirty="0" smtClean="0">
                <a:solidFill>
                  <a:srgbClr val="FF0000"/>
                </a:solidFill>
              </a:rPr>
              <a:t>(s)</a:t>
            </a:r>
            <a:endParaRPr lang="en-US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Showcard Gothic" pitchFamily="82" charset="0"/>
              </a:rPr>
              <a:t>Faktor</a:t>
            </a:r>
            <a:r>
              <a:rPr lang="en-US" dirty="0" smtClean="0">
                <a:latin typeface="Showcard Gothic" pitchFamily="82" charset="0"/>
              </a:rPr>
              <a:t> – </a:t>
            </a:r>
            <a:r>
              <a:rPr lang="en-US" dirty="0" err="1" smtClean="0">
                <a:latin typeface="Showcard Gothic" pitchFamily="82" charset="0"/>
              </a:rPr>
              <a:t>Faktor</a:t>
            </a:r>
            <a:r>
              <a:rPr lang="en-US" dirty="0" smtClean="0">
                <a:latin typeface="Showcard Gothic" pitchFamily="82" charset="0"/>
              </a:rPr>
              <a:t> yang </a:t>
            </a:r>
            <a:r>
              <a:rPr lang="en-US" dirty="0" err="1" smtClean="0">
                <a:latin typeface="Showcard Gothic" pitchFamily="82" charset="0"/>
              </a:rPr>
              <a:t>Mempengaruhi</a:t>
            </a:r>
            <a:r>
              <a:rPr lang="en-US" dirty="0" smtClean="0">
                <a:latin typeface="Showcard Gothic" pitchFamily="82" charset="0"/>
              </a:rPr>
              <a:t> </a:t>
            </a:r>
            <a:r>
              <a:rPr lang="en-US" dirty="0" err="1" smtClean="0">
                <a:latin typeface="Showcard Gothic" pitchFamily="82" charset="0"/>
              </a:rPr>
              <a:t>Korosi</a:t>
            </a:r>
            <a:r>
              <a:rPr lang="en-US" dirty="0" smtClean="0">
                <a:latin typeface="Showcard Gothic" pitchFamily="82" charset="0"/>
              </a:rPr>
              <a:t> </a:t>
            </a:r>
            <a:r>
              <a:rPr lang="en-US" dirty="0" err="1" smtClean="0">
                <a:latin typeface="Showcard Gothic" pitchFamily="82" charset="0"/>
              </a:rPr>
              <a:t>Besi</a:t>
            </a:r>
            <a:r>
              <a:rPr lang="en-US" dirty="0" smtClean="0">
                <a:latin typeface="Showcard Gothic" pitchFamily="82" charset="0"/>
              </a:rPr>
              <a:t> </a:t>
            </a:r>
            <a:br>
              <a:rPr lang="en-US" dirty="0" smtClean="0">
                <a:latin typeface="Showcard Gothic" pitchFamily="82" charset="0"/>
              </a:rPr>
            </a:br>
            <a:endParaRPr lang="en-US" dirty="0"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458200" cy="5287963"/>
          </a:xfrm>
          <a:solidFill>
            <a:schemeClr val="accent1">
              <a:alpha val="13000"/>
            </a:schemeClr>
          </a:solidFill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2000" dirty="0" err="1" smtClean="0">
                <a:latin typeface="Comic Sans MS" pitchFamily="66" charset="0"/>
              </a:rPr>
              <a:t>Kandungan</a:t>
            </a:r>
            <a:r>
              <a:rPr lang="en-US" sz="2000" dirty="0" smtClean="0">
                <a:latin typeface="Comic Sans MS" pitchFamily="66" charset="0"/>
              </a:rPr>
              <a:t> H</a:t>
            </a:r>
            <a:r>
              <a:rPr lang="en-US" sz="2000" baseline="-25000" dirty="0" smtClean="0">
                <a:latin typeface="Comic Sans MS" pitchFamily="66" charset="0"/>
              </a:rPr>
              <a:t>2</a:t>
            </a:r>
            <a:r>
              <a:rPr lang="en-US" sz="2000" dirty="0" smtClean="0">
                <a:latin typeface="Comic Sans MS" pitchFamily="66" charset="0"/>
              </a:rPr>
              <a:t>O </a:t>
            </a:r>
            <a:r>
              <a:rPr lang="en-US" sz="2000" dirty="0" err="1" smtClean="0">
                <a:latin typeface="Comic Sans MS" pitchFamily="66" charset="0"/>
              </a:rPr>
              <a:t>dan</a:t>
            </a:r>
            <a:r>
              <a:rPr lang="en-US" sz="2000" dirty="0" smtClean="0">
                <a:latin typeface="Comic Sans MS" pitchFamily="66" charset="0"/>
              </a:rPr>
              <a:t> O</a:t>
            </a:r>
            <a:r>
              <a:rPr lang="en-US" sz="2000" baseline="-25000" dirty="0" smtClean="0">
                <a:latin typeface="Comic Sans MS" pitchFamily="66" charset="0"/>
              </a:rPr>
              <a:t>2</a:t>
            </a:r>
            <a:r>
              <a:rPr lang="en-US" sz="2000" dirty="0" smtClean="0">
                <a:latin typeface="Comic Sans MS" pitchFamily="66" charset="0"/>
              </a:rPr>
              <a:t> </a:t>
            </a:r>
          </a:p>
          <a:p>
            <a:pPr marL="514350" indent="-514350">
              <a:buNone/>
            </a:pPr>
            <a:r>
              <a:rPr lang="en-US" sz="2000" dirty="0" err="1" smtClean="0">
                <a:latin typeface="Comic Sans MS" pitchFamily="66" charset="0"/>
              </a:rPr>
              <a:t>Logam</a:t>
            </a:r>
            <a:r>
              <a:rPr lang="en-US" sz="2000" dirty="0" smtClean="0">
                <a:latin typeface="Comic Sans MS" pitchFamily="66" charset="0"/>
              </a:rPr>
              <a:t> yang </a:t>
            </a:r>
            <a:r>
              <a:rPr lang="en-US" sz="2000" dirty="0" err="1" smtClean="0">
                <a:latin typeface="Comic Sans MS" pitchFamily="66" charset="0"/>
              </a:rPr>
              <a:t>di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letakkan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di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tempat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terbuka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akan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lebih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cepat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berkorosi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di</a:t>
            </a:r>
            <a:r>
              <a:rPr lang="en-US" sz="2000" dirty="0" smtClean="0">
                <a:latin typeface="Comic Sans MS" pitchFamily="66" charset="0"/>
              </a:rPr>
              <a:t> banding yang </a:t>
            </a:r>
            <a:r>
              <a:rPr lang="en-US" sz="2000" dirty="0" err="1" smtClean="0">
                <a:latin typeface="Comic Sans MS" pitchFamily="66" charset="0"/>
              </a:rPr>
              <a:t>tersimpan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di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tempat</a:t>
            </a:r>
            <a:r>
              <a:rPr lang="en-US" sz="2000" dirty="0" smtClean="0">
                <a:latin typeface="Comic Sans MS" pitchFamily="66" charset="0"/>
              </a:rPr>
              <a:t> yang </a:t>
            </a:r>
            <a:r>
              <a:rPr lang="en-US" sz="2000" dirty="0" err="1" smtClean="0">
                <a:latin typeface="Comic Sans MS" pitchFamily="66" charset="0"/>
              </a:rPr>
              <a:t>kering</a:t>
            </a:r>
            <a:r>
              <a:rPr lang="en-US" sz="2000" dirty="0" smtClean="0">
                <a:latin typeface="Comic Sans MS" pitchFamily="66" charset="0"/>
              </a:rPr>
              <a:t>. </a:t>
            </a:r>
          </a:p>
          <a:p>
            <a:pPr>
              <a:buNone/>
            </a:pPr>
            <a:r>
              <a:rPr lang="en-US" sz="2000" dirty="0" smtClean="0">
                <a:latin typeface="Comic Sans MS" pitchFamily="66" charset="0"/>
              </a:rPr>
              <a:t>2. </a:t>
            </a:r>
            <a:r>
              <a:rPr lang="en-US" sz="2000" dirty="0" err="1" smtClean="0">
                <a:latin typeface="Comic Sans MS" pitchFamily="66" charset="0"/>
              </a:rPr>
              <a:t>Faktor</a:t>
            </a:r>
            <a:r>
              <a:rPr lang="en-US" sz="2000" dirty="0" smtClean="0">
                <a:latin typeface="Comic Sans MS" pitchFamily="66" charset="0"/>
              </a:rPr>
              <a:t> pH</a:t>
            </a:r>
          </a:p>
          <a:p>
            <a:pPr>
              <a:buNone/>
            </a:pPr>
            <a:r>
              <a:rPr lang="en-US" sz="2000" dirty="0" err="1" smtClean="0">
                <a:latin typeface="Comic Sans MS" pitchFamily="66" charset="0"/>
              </a:rPr>
              <a:t>Korosi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dalam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kondisi</a:t>
            </a:r>
            <a:r>
              <a:rPr lang="en-US" sz="2000" dirty="0" smtClean="0">
                <a:latin typeface="Comic Sans MS" pitchFamily="66" charset="0"/>
              </a:rPr>
              <a:t> pH &lt; 7 </a:t>
            </a:r>
            <a:r>
              <a:rPr lang="en-US" sz="2000" dirty="0" err="1" smtClean="0">
                <a:latin typeface="Comic Sans MS" pitchFamily="66" charset="0"/>
              </a:rPr>
              <a:t>lebih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besar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karena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adanya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reduksi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tambahan</a:t>
            </a:r>
            <a:r>
              <a:rPr lang="en-US" sz="2000" dirty="0" smtClean="0">
                <a:latin typeface="Comic Sans MS" pitchFamily="66" charset="0"/>
              </a:rPr>
              <a:t>, </a:t>
            </a:r>
            <a:r>
              <a:rPr lang="en-US" sz="2000" dirty="0" err="1" smtClean="0">
                <a:latin typeface="Comic Sans MS" pitchFamily="66" charset="0"/>
              </a:rPr>
              <a:t>yaitu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pada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reduksi</a:t>
            </a:r>
            <a:r>
              <a:rPr lang="en-US" sz="2000" dirty="0" smtClean="0">
                <a:latin typeface="Comic Sans MS" pitchFamily="66" charset="0"/>
              </a:rPr>
              <a:t> H</a:t>
            </a:r>
            <a:r>
              <a:rPr lang="en-US" sz="2000" baseline="30000" dirty="0" smtClean="0">
                <a:latin typeface="Comic Sans MS" pitchFamily="66" charset="0"/>
              </a:rPr>
              <a:t>+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pada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katode</a:t>
            </a:r>
            <a:endParaRPr lang="en-US" sz="2000" baseline="30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sz="2000" dirty="0" smtClean="0">
                <a:latin typeface="Comic Sans MS" pitchFamily="66" charset="0"/>
              </a:rPr>
              <a:t>3. </a:t>
            </a:r>
            <a:r>
              <a:rPr lang="en-US" sz="2000" dirty="0" err="1" smtClean="0">
                <a:latin typeface="Comic Sans MS" pitchFamily="66" charset="0"/>
              </a:rPr>
              <a:t>Elektrolit</a:t>
            </a:r>
            <a:endParaRPr lang="en-US" sz="2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sz="2000" dirty="0" err="1" smtClean="0">
                <a:latin typeface="Comic Sans MS" pitchFamily="66" charset="0"/>
              </a:rPr>
              <a:t>Keberadaan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elektrolit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seperti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garam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dalam</a:t>
            </a:r>
            <a:r>
              <a:rPr lang="en-US" sz="2000" dirty="0" smtClean="0">
                <a:latin typeface="Comic Sans MS" pitchFamily="66" charset="0"/>
              </a:rPr>
              <a:t> air </a:t>
            </a:r>
            <a:r>
              <a:rPr lang="en-US" sz="2000" dirty="0" err="1" smtClean="0">
                <a:latin typeface="Comic Sans MS" pitchFamily="66" charset="0"/>
              </a:rPr>
              <a:t>laut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mempercepat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laju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korosi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semakin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besar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konsentrasi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elektrolit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semakin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cepat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laju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aliran</a:t>
            </a:r>
            <a:r>
              <a:rPr lang="en-US" sz="2000" dirty="0" smtClean="0">
                <a:latin typeface="Comic Sans MS" pitchFamily="66" charset="0"/>
              </a:rPr>
              <a:t> e</a:t>
            </a:r>
            <a:r>
              <a:rPr lang="en-US" sz="2000" baseline="30000" dirty="0" smtClean="0">
                <a:latin typeface="Comic Sans MS" pitchFamily="66" charset="0"/>
              </a:rPr>
              <a:t>- 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sehingga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korosi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meningkat</a:t>
            </a:r>
            <a:r>
              <a:rPr lang="en-US" sz="2000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r>
              <a:rPr lang="en-US" sz="2000" dirty="0" smtClean="0">
                <a:latin typeface="Comic Sans MS" pitchFamily="66" charset="0"/>
              </a:rPr>
              <a:t>4. </a:t>
            </a:r>
            <a:r>
              <a:rPr lang="en-US" sz="2000" dirty="0" err="1" smtClean="0">
                <a:latin typeface="Comic Sans MS" pitchFamily="66" charset="0"/>
              </a:rPr>
              <a:t>Faktor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Suhu</a:t>
            </a:r>
            <a:endParaRPr lang="en-US" sz="2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sz="2000" dirty="0" err="1" smtClean="0">
                <a:latin typeface="Comic Sans MS" pitchFamily="66" charset="0"/>
              </a:rPr>
              <a:t>Semakin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tinggi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suhu</a:t>
            </a:r>
            <a:r>
              <a:rPr lang="en-US" sz="2000" dirty="0" smtClean="0">
                <a:latin typeface="Comic Sans MS" pitchFamily="66" charset="0"/>
              </a:rPr>
              <a:t> , </a:t>
            </a:r>
            <a:r>
              <a:rPr lang="en-US" sz="2000" dirty="0" err="1" smtClean="0">
                <a:latin typeface="Comic Sans MS" pitchFamily="66" charset="0"/>
              </a:rPr>
              <a:t>semakin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mempercepat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laju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korosi</a:t>
            </a:r>
            <a:endParaRPr lang="en-US" sz="2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sz="2000" dirty="0" smtClean="0">
                <a:latin typeface="Comic Sans MS" pitchFamily="66" charset="0"/>
              </a:rPr>
              <a:t>5. </a:t>
            </a:r>
            <a:r>
              <a:rPr lang="en-US" sz="2000" dirty="0" err="1" smtClean="0">
                <a:latin typeface="Comic Sans MS" pitchFamily="66" charset="0"/>
              </a:rPr>
              <a:t>Keberadaan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zat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pengotor</a:t>
            </a:r>
            <a:endParaRPr lang="en-US" sz="2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sz="2000" dirty="0" err="1" smtClean="0">
                <a:latin typeface="Comic Sans MS" pitchFamily="66" charset="0"/>
              </a:rPr>
              <a:t>Zat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pengotor</a:t>
            </a:r>
            <a:r>
              <a:rPr lang="en-US" sz="2000" dirty="0" smtClean="0">
                <a:latin typeface="Comic Sans MS" pitchFamily="66" charset="0"/>
              </a:rPr>
              <a:t> yang </a:t>
            </a:r>
            <a:r>
              <a:rPr lang="en-US" sz="2000" dirty="0" err="1" smtClean="0">
                <a:latin typeface="Comic Sans MS" pitchFamily="66" charset="0"/>
              </a:rPr>
              <a:t>terdapat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di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permukaan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logam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dapat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menyebabkan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reaksi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reduksi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tambahan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sehingga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lebih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banyak</a:t>
            </a:r>
            <a:r>
              <a:rPr lang="en-US" sz="2000" dirty="0" smtClean="0">
                <a:latin typeface="Comic Sans MS" pitchFamily="66" charset="0"/>
              </a:rPr>
              <a:t> </a:t>
            </a:r>
            <a:r>
              <a:rPr lang="en-US" sz="2000" dirty="0" err="1" smtClean="0">
                <a:latin typeface="Comic Sans MS" pitchFamily="66" charset="0"/>
              </a:rPr>
              <a:t>logam</a:t>
            </a:r>
            <a:r>
              <a:rPr lang="en-US" sz="2000" dirty="0" smtClean="0">
                <a:latin typeface="Comic Sans MS" pitchFamily="66" charset="0"/>
              </a:rPr>
              <a:t> yang </a:t>
            </a:r>
            <a:r>
              <a:rPr lang="en-US" sz="2000" dirty="0" err="1" smtClean="0">
                <a:latin typeface="Comic Sans MS" pitchFamily="66" charset="0"/>
              </a:rPr>
              <a:t>terkorosi</a:t>
            </a:r>
            <a:endParaRPr lang="en-US" sz="2000" dirty="0" smtClean="0">
              <a:latin typeface="Comic Sans MS" pitchFamily="66" charset="0"/>
            </a:endParaRPr>
          </a:p>
          <a:p>
            <a:pPr>
              <a:buNone/>
            </a:pPr>
            <a:endParaRPr lang="en-US" sz="2000" dirty="0" smtClean="0">
              <a:latin typeface="Comic Sans MS" pitchFamily="66" charset="0"/>
            </a:endParaRPr>
          </a:p>
          <a:p>
            <a:pPr>
              <a:buNone/>
            </a:pPr>
            <a:endParaRPr lang="en-US" sz="2000" baseline="30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610600" cy="5562600"/>
          </a:xfrm>
          <a:solidFill>
            <a:schemeClr val="accent1">
              <a:alpha val="39000"/>
            </a:schemeClr>
          </a:solidFill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eriod" startAt="6"/>
            </a:pPr>
            <a:r>
              <a:rPr lang="en-US" dirty="0" err="1" smtClean="0">
                <a:latin typeface="Comic Sans MS" pitchFamily="66" charset="0"/>
              </a:rPr>
              <a:t>Permukaan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tidak</a:t>
            </a:r>
            <a:r>
              <a:rPr lang="en-US" dirty="0" smtClean="0">
                <a:latin typeface="Comic Sans MS" pitchFamily="66" charset="0"/>
              </a:rPr>
              <a:t> rata</a:t>
            </a:r>
            <a:br>
              <a:rPr lang="en-US" dirty="0" smtClean="0">
                <a:latin typeface="Comic Sans MS" pitchFamily="66" charset="0"/>
              </a:rPr>
            </a:br>
            <a:endParaRPr lang="en-US" dirty="0" smtClean="0"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		</a:t>
            </a:r>
            <a:r>
              <a:rPr lang="en-US" dirty="0" err="1" smtClean="0">
                <a:latin typeface="Comic Sans MS" pitchFamily="66" charset="0"/>
              </a:rPr>
              <a:t>Permukaan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tidak</a:t>
            </a:r>
            <a:r>
              <a:rPr lang="en-US" dirty="0" smtClean="0">
                <a:latin typeface="Comic Sans MS" pitchFamily="66" charset="0"/>
              </a:rPr>
              <a:t> rata </a:t>
            </a:r>
            <a:r>
              <a:rPr lang="en-US" dirty="0" err="1" smtClean="0">
                <a:latin typeface="Comic Sans MS" pitchFamily="66" charset="0"/>
              </a:rPr>
              <a:t>memudahkan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terjadinya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kutub-kutub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muatan</a:t>
            </a:r>
            <a:r>
              <a:rPr lang="en-US" dirty="0" smtClean="0">
                <a:latin typeface="Comic Sans MS" pitchFamily="66" charset="0"/>
              </a:rPr>
              <a:t>, yang </a:t>
            </a:r>
            <a:r>
              <a:rPr lang="en-US" dirty="0" err="1" smtClean="0">
                <a:latin typeface="Comic Sans MS" pitchFamily="66" charset="0"/>
              </a:rPr>
              <a:t>akhirnya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berperan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sebagai</a:t>
            </a:r>
            <a:r>
              <a:rPr lang="en-US" dirty="0" smtClean="0">
                <a:latin typeface="Comic Sans MS" pitchFamily="66" charset="0"/>
              </a:rPr>
              <a:t> anode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katode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7. </a:t>
            </a:r>
            <a:r>
              <a:rPr lang="en-US" dirty="0" err="1" smtClean="0">
                <a:latin typeface="Comic Sans MS" pitchFamily="66" charset="0"/>
              </a:rPr>
              <a:t>Metarologi</a:t>
            </a:r>
            <a:endParaRPr lang="en-US" dirty="0" smtClean="0"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/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• </a:t>
            </a:r>
            <a:r>
              <a:rPr lang="en-US" dirty="0" err="1" smtClean="0">
                <a:latin typeface="Comic Sans MS" pitchFamily="66" charset="0"/>
              </a:rPr>
              <a:t>Permukaan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/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err="1" smtClean="0">
                <a:latin typeface="Comic Sans MS" pitchFamily="66" charset="0"/>
              </a:rPr>
              <a:t>Permukaan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lebih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kasar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menimbulkan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potensial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memiliki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kecenderungan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menjadi</a:t>
            </a:r>
            <a:r>
              <a:rPr lang="en-US" dirty="0" smtClean="0">
                <a:latin typeface="Comic Sans MS" pitchFamily="66" charset="0"/>
              </a:rPr>
              <a:t> anode yang </a:t>
            </a:r>
            <a:r>
              <a:rPr lang="en-US" dirty="0" err="1" smtClean="0">
                <a:latin typeface="Comic Sans MS" pitchFamily="66" charset="0"/>
              </a:rPr>
              <a:t>terkorosi.Permukaan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kasar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cenderung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mengalami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korosi</a:t>
            </a:r>
            <a:r>
              <a:rPr lang="en-US" dirty="0" smtClean="0">
                <a:latin typeface="Comic Sans MS" pitchFamily="66" charset="0"/>
              </a:rPr>
              <a:t/>
            </a:r>
            <a:br>
              <a:rPr lang="en-US" dirty="0" smtClean="0">
                <a:latin typeface="Comic Sans MS" pitchFamily="66" charset="0"/>
              </a:rPr>
            </a:br>
            <a:endParaRPr lang="en-US" dirty="0" smtClean="0"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	• </a:t>
            </a:r>
            <a:r>
              <a:rPr lang="en-US" dirty="0" err="1" smtClean="0">
                <a:latin typeface="Comic Sans MS" pitchFamily="66" charset="0"/>
              </a:rPr>
              <a:t>Efek</a:t>
            </a:r>
            <a:r>
              <a:rPr lang="en-US" dirty="0" smtClean="0">
                <a:latin typeface="Comic Sans MS" pitchFamily="66" charset="0"/>
              </a:rPr>
              <a:t> Galvanic Coupling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err="1" smtClean="0">
                <a:latin typeface="Comic Sans MS" pitchFamily="66" charset="0"/>
              </a:rPr>
              <a:t>Kemurnian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rendah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mengindikasikan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banyaknya</a:t>
            </a:r>
            <a:r>
              <a:rPr lang="en-US" dirty="0" smtClean="0">
                <a:latin typeface="Comic Sans MS" pitchFamily="66" charset="0"/>
              </a:rPr>
              <a:t> atom-atom </a:t>
            </a:r>
            <a:r>
              <a:rPr lang="en-US" dirty="0" err="1" smtClean="0">
                <a:latin typeface="Comic Sans MS" pitchFamily="66" charset="0"/>
              </a:rPr>
              <a:t>unsur</a:t>
            </a:r>
            <a:r>
              <a:rPr lang="en-US" dirty="0" smtClean="0">
                <a:latin typeface="Comic Sans MS" pitchFamily="66" charset="0"/>
              </a:rPr>
              <a:t> lain yang </a:t>
            </a:r>
            <a:r>
              <a:rPr lang="en-US" dirty="0" err="1" smtClean="0">
                <a:latin typeface="Comic Sans MS" pitchFamily="66" charset="0"/>
              </a:rPr>
              <a:t>terdapat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tersebut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sehingga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memicu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terjadinya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efek</a:t>
            </a:r>
            <a:r>
              <a:rPr lang="en-US" dirty="0" smtClean="0">
                <a:latin typeface="Comic Sans MS" pitchFamily="66" charset="0"/>
              </a:rPr>
              <a:t> Galvanic Coupling , </a:t>
            </a:r>
            <a:r>
              <a:rPr lang="en-US" dirty="0" err="1" smtClean="0">
                <a:latin typeface="Comic Sans MS" pitchFamily="66" charset="0"/>
              </a:rPr>
              <a:t>yakni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timbulnya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perbedaan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potensial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permukaan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akibat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perbedaan</a:t>
            </a:r>
            <a:r>
              <a:rPr lang="en-US" dirty="0" smtClean="0">
                <a:latin typeface="Comic Sans MS" pitchFamily="66" charset="0"/>
              </a:rPr>
              <a:t> E° </a:t>
            </a:r>
            <a:r>
              <a:rPr lang="en-US" dirty="0" err="1" smtClean="0">
                <a:latin typeface="Comic Sans MS" pitchFamily="66" charset="0"/>
              </a:rPr>
              <a:t>antara</a:t>
            </a:r>
            <a:r>
              <a:rPr lang="en-US" dirty="0" smtClean="0">
                <a:latin typeface="Comic Sans MS" pitchFamily="66" charset="0"/>
              </a:rPr>
              <a:t> atom-atom </a:t>
            </a:r>
            <a:r>
              <a:rPr lang="en-US" dirty="0" err="1" smtClean="0">
                <a:latin typeface="Comic Sans MS" pitchFamily="66" charset="0"/>
              </a:rPr>
              <a:t>unsur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berbeda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terdapat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permukaan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kemurnian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rendah</a:t>
            </a:r>
            <a:r>
              <a:rPr lang="en-US" dirty="0" smtClean="0">
                <a:latin typeface="Comic Sans MS" pitchFamily="66" charset="0"/>
              </a:rPr>
              <a:t>. </a:t>
            </a:r>
            <a:r>
              <a:rPr lang="en-US" dirty="0" err="1" smtClean="0">
                <a:latin typeface="Comic Sans MS" pitchFamily="66" charset="0"/>
              </a:rPr>
              <a:t>Efek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ini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memicu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korosi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permukaan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melalui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peningkatan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reaksi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oksidasi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daerah</a:t>
            </a:r>
            <a:r>
              <a:rPr lang="en-US" dirty="0" smtClean="0">
                <a:latin typeface="Comic Sans MS" pitchFamily="66" charset="0"/>
              </a:rPr>
              <a:t> anode.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0" y="228600"/>
            <a:ext cx="4343400" cy="1630362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Penerapan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Sel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Volta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dalam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Kehidupan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Sehari-Hari</a:t>
            </a:r>
            <a:endParaRPr lang="en-US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33400" y="3352800"/>
            <a:ext cx="1905000" cy="9906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Sel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Volta 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895600" y="2133600"/>
            <a:ext cx="1524000" cy="762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Sel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Volta Primer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895600" y="4876800"/>
            <a:ext cx="1524000" cy="762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Sel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Bahan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Bakar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334000" y="1143000"/>
            <a:ext cx="2667000" cy="457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Sel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Kering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Seng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Karbon</a:t>
            </a:r>
            <a:endParaRPr lang="en-US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334000" y="1676400"/>
            <a:ext cx="2667000" cy="457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Baterai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Merkuri</a:t>
            </a:r>
            <a:endParaRPr lang="en-US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334000" y="2209800"/>
            <a:ext cx="2667000" cy="457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Baterai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Perak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Oksida</a:t>
            </a:r>
            <a:endParaRPr lang="en-US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334000" y="4800600"/>
            <a:ext cx="2667000" cy="457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Baterai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Litium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5334000" y="3200400"/>
            <a:ext cx="2667000" cy="457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Aki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Timbal</a:t>
            </a:r>
            <a:endParaRPr lang="en-US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334000" y="3733800"/>
            <a:ext cx="2667000" cy="457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Baterai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Nikel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Kadmium</a:t>
            </a:r>
            <a:endParaRPr lang="en-US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334000" y="4267200"/>
            <a:ext cx="2667000" cy="457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Sel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Perak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Seng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895600" y="3505200"/>
            <a:ext cx="1524000" cy="762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Sel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Volta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Sekunder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rot="5400000" flipH="1" flipV="1">
            <a:off x="1219994" y="3886200"/>
            <a:ext cx="2742406" cy="7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4" idx="1"/>
          </p:cNvCxnSpPr>
          <p:nvPr/>
        </p:nvCxnSpPr>
        <p:spPr>
          <a:xfrm>
            <a:off x="2590800" y="2514600"/>
            <a:ext cx="3048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endCxn id="5" idx="1"/>
          </p:cNvCxnSpPr>
          <p:nvPr/>
        </p:nvCxnSpPr>
        <p:spPr>
          <a:xfrm>
            <a:off x="2590800" y="5257800"/>
            <a:ext cx="3048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4" idx="3"/>
            <a:endCxn id="15" idx="1"/>
          </p:cNvCxnSpPr>
          <p:nvPr/>
        </p:nvCxnSpPr>
        <p:spPr>
          <a:xfrm flipV="1">
            <a:off x="4419600" y="1371600"/>
            <a:ext cx="914400" cy="1143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4" idx="3"/>
            <a:endCxn id="16" idx="1"/>
          </p:cNvCxnSpPr>
          <p:nvPr/>
        </p:nvCxnSpPr>
        <p:spPr>
          <a:xfrm flipV="1">
            <a:off x="4419600" y="1905000"/>
            <a:ext cx="914400" cy="609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4" idx="3"/>
            <a:endCxn id="18" idx="1"/>
          </p:cNvCxnSpPr>
          <p:nvPr/>
        </p:nvCxnSpPr>
        <p:spPr>
          <a:xfrm flipV="1">
            <a:off x="4419600" y="2438400"/>
            <a:ext cx="9144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26" idx="3"/>
            <a:endCxn id="21" idx="1"/>
          </p:cNvCxnSpPr>
          <p:nvPr/>
        </p:nvCxnSpPr>
        <p:spPr>
          <a:xfrm>
            <a:off x="4419600" y="3886200"/>
            <a:ext cx="914400" cy="1143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26" idx="3"/>
            <a:endCxn id="22" idx="1"/>
          </p:cNvCxnSpPr>
          <p:nvPr/>
        </p:nvCxnSpPr>
        <p:spPr>
          <a:xfrm flipV="1">
            <a:off x="4419600" y="3429000"/>
            <a:ext cx="914400" cy="457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26" idx="3"/>
          </p:cNvCxnSpPr>
          <p:nvPr/>
        </p:nvCxnSpPr>
        <p:spPr>
          <a:xfrm>
            <a:off x="4419600" y="3886200"/>
            <a:ext cx="914400" cy="22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26" idx="3"/>
            <a:endCxn id="24" idx="1"/>
          </p:cNvCxnSpPr>
          <p:nvPr/>
        </p:nvCxnSpPr>
        <p:spPr>
          <a:xfrm>
            <a:off x="4419600" y="3886200"/>
            <a:ext cx="914400" cy="609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20" idx="3"/>
            <a:endCxn id="20" idx="3"/>
          </p:cNvCxnSpPr>
          <p:nvPr/>
        </p:nvCxnSpPr>
        <p:spPr>
          <a:xfrm>
            <a:off x="2438400" y="3848100"/>
            <a:ext cx="158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20" idx="3"/>
            <a:endCxn id="26" idx="1"/>
          </p:cNvCxnSpPr>
          <p:nvPr/>
        </p:nvCxnSpPr>
        <p:spPr>
          <a:xfrm>
            <a:off x="2438400" y="3848100"/>
            <a:ext cx="457200" cy="38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uiExpand="1" build="allAtOnce" animBg="1"/>
      <p:bldP spid="4" grpId="0" uiExpand="1" build="allAtOnce" animBg="1"/>
      <p:bldP spid="5" grpId="0" uiExpand="1" build="allAtOnce" animBg="1"/>
      <p:bldP spid="15" grpId="0" uiExpand="1" build="allAtOnce" animBg="1"/>
      <p:bldP spid="16" grpId="0" uiExpand="1" build="allAtOnce" animBg="1"/>
      <p:bldP spid="18" grpId="0" uiExpand="1" build="allAtOnce" animBg="1"/>
      <p:bldP spid="21" grpId="0" uiExpand="1" build="allAtOnce" animBg="1"/>
      <p:bldP spid="22" grpId="0" uiExpand="1" build="allAtOnce" animBg="1"/>
      <p:bldP spid="23" grpId="0" uiExpand="1" build="allAtOnce" animBg="1"/>
      <p:bldP spid="24" grpId="0" uiExpand="1" build="allAtOnce" animBg="1"/>
      <p:bldP spid="26" grpId="0" uiExpand="1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4478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en-US" sz="3600" dirty="0" err="1" smtClean="0"/>
              <a:t>Pengaruh</a:t>
            </a:r>
            <a:r>
              <a:rPr lang="en-US" sz="3600" dirty="0" smtClean="0"/>
              <a:t> </a:t>
            </a:r>
            <a:r>
              <a:rPr lang="en-US" sz="3600" dirty="0" err="1" smtClean="0"/>
              <a:t>Logam</a:t>
            </a:r>
            <a:r>
              <a:rPr lang="en-US" sz="3600" dirty="0" smtClean="0"/>
              <a:t> Lain </a:t>
            </a:r>
            <a:r>
              <a:rPr lang="en-US" sz="3600" dirty="0" err="1" smtClean="0"/>
              <a:t>Terhadap</a:t>
            </a:r>
            <a:r>
              <a:rPr lang="en-US" sz="3600" dirty="0" smtClean="0"/>
              <a:t> </a:t>
            </a:r>
            <a:r>
              <a:rPr lang="en-US" sz="3600" dirty="0" err="1" smtClean="0"/>
              <a:t>Korosi</a:t>
            </a:r>
            <a:r>
              <a:rPr lang="en-US" sz="3600" dirty="0" smtClean="0"/>
              <a:t> </a:t>
            </a:r>
            <a:r>
              <a:rPr lang="en-US" sz="3600" dirty="0" err="1" smtClean="0"/>
              <a:t>Besi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  <a:solidFill>
            <a:schemeClr val="accent1">
              <a:alpha val="22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>
                <a:latin typeface="Comic Sans MS" pitchFamily="66" charset="0"/>
              </a:rPr>
              <a:t>Dari </a:t>
            </a:r>
            <a:r>
              <a:rPr lang="en-US" dirty="0" err="1" smtClean="0">
                <a:latin typeface="Comic Sans MS" pitchFamily="66" charset="0"/>
              </a:rPr>
              <a:t>kehidupan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sehari-hari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kita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ketahui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bahwa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besi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dilapisi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zink</a:t>
            </a:r>
            <a:r>
              <a:rPr lang="en-US" dirty="0" smtClean="0">
                <a:latin typeface="Comic Sans MS" pitchFamily="66" charset="0"/>
              </a:rPr>
              <a:t> “</a:t>
            </a:r>
            <a:r>
              <a:rPr lang="en-US" dirty="0" err="1" smtClean="0">
                <a:latin typeface="Comic Sans MS" pitchFamily="66" charset="0"/>
              </a:rPr>
              <a:t>tahan</a:t>
            </a:r>
            <a:r>
              <a:rPr lang="en-US" dirty="0" smtClean="0">
                <a:latin typeface="Comic Sans MS" pitchFamily="66" charset="0"/>
              </a:rPr>
              <a:t> karat”, </a:t>
            </a:r>
            <a:r>
              <a:rPr lang="en-US" dirty="0" err="1" smtClean="0">
                <a:latin typeface="Comic Sans MS" pitchFamily="66" charset="0"/>
              </a:rPr>
              <a:t>sedangkan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besi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kontak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tembaga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berkarat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lebih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cepat</a:t>
            </a:r>
            <a:r>
              <a:rPr lang="en-US" dirty="0" smtClean="0">
                <a:latin typeface="Comic Sans MS" pitchFamily="66" charset="0"/>
              </a:rPr>
              <a:t>. Hal </a:t>
            </a:r>
            <a:r>
              <a:rPr lang="en-US" dirty="0" err="1" smtClean="0">
                <a:latin typeface="Comic Sans MS" pitchFamily="66" charset="0"/>
              </a:rPr>
              <a:t>ini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disebabkan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oleh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mudahnya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teroksidasi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suatu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logam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tersebut</a:t>
            </a:r>
            <a:r>
              <a:rPr lang="en-US" dirty="0" smtClean="0">
                <a:latin typeface="Comic Sans MS" pitchFamily="66" charset="0"/>
              </a:rPr>
              <a:t> . 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33  E" pathEditMode="relative" ptsTypes="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3" grpId="0" uiExpand="1" build="p" animBg="1"/>
      <p:bldP spid="3" grpId="1" uiExpand="1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Showcard Gothic" pitchFamily="82" charset="0"/>
              </a:rPr>
              <a:t>Cara – Cara </a:t>
            </a:r>
            <a:r>
              <a:rPr lang="en-US" sz="3200" dirty="0" err="1" smtClean="0">
                <a:latin typeface="Showcard Gothic" pitchFamily="82" charset="0"/>
              </a:rPr>
              <a:t>Pencegahan</a:t>
            </a:r>
            <a:r>
              <a:rPr lang="en-US" sz="3200" dirty="0" smtClean="0">
                <a:latin typeface="Showcard Gothic" pitchFamily="82" charset="0"/>
              </a:rPr>
              <a:t> </a:t>
            </a:r>
            <a:r>
              <a:rPr lang="en-US" sz="3200" dirty="0" err="1" smtClean="0">
                <a:latin typeface="Showcard Gothic" pitchFamily="82" charset="0"/>
              </a:rPr>
              <a:t>Korosi</a:t>
            </a:r>
            <a:r>
              <a:rPr lang="en-US" sz="3200" dirty="0" smtClean="0">
                <a:latin typeface="Showcard Gothic" pitchFamily="82" charset="0"/>
              </a:rPr>
              <a:t> </a:t>
            </a:r>
            <a:r>
              <a:rPr lang="en-US" sz="3200" dirty="0" err="1" smtClean="0">
                <a:latin typeface="Showcard Gothic" pitchFamily="82" charset="0"/>
              </a:rPr>
              <a:t>Besi</a:t>
            </a:r>
            <a:endParaRPr lang="en-US" sz="3200" dirty="0"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229600" cy="4267200"/>
          </a:xfrm>
          <a:solidFill>
            <a:schemeClr val="accent1">
              <a:alpha val="8000"/>
            </a:schemeClr>
          </a:solidFill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latin typeface="Comic Sans MS" pitchFamily="66" charset="0"/>
              </a:rPr>
              <a:t>Mengecat</a:t>
            </a:r>
            <a:endParaRPr lang="en-US" dirty="0" smtClean="0"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Cat </a:t>
            </a:r>
            <a:r>
              <a:rPr lang="en-US" dirty="0" err="1" smtClean="0">
                <a:latin typeface="Comic Sans MS" pitchFamily="66" charset="0"/>
              </a:rPr>
              <a:t>menghindarkan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kontak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udara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air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Comic Sans MS" pitchFamily="66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Comic Sans MS" pitchFamily="66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Comic Sans MS" pitchFamily="66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Comic Sans MS" pitchFamily="66" charset="0"/>
            </a:endParaRPr>
          </a:p>
        </p:txBody>
      </p:sp>
      <p:pic>
        <p:nvPicPr>
          <p:cNvPr id="4" name="Picture 3" descr="cat pag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3581400"/>
            <a:ext cx="2209800" cy="2343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cat jembat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6600" y="3581400"/>
            <a:ext cx="2286000" cy="2362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 descr="cat mobi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7400" y="3505200"/>
            <a:ext cx="2533650" cy="228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1"/>
            <a:ext cx="8229600" cy="2667000"/>
          </a:xfrm>
          <a:solidFill>
            <a:schemeClr val="tx2">
              <a:lumMod val="20000"/>
              <a:lumOff val="80000"/>
              <a:alpha val="46000"/>
            </a:schemeClr>
          </a:solidFill>
        </p:spPr>
        <p:txBody>
          <a:bodyPr/>
          <a:lstStyle/>
          <a:p>
            <a:pPr marL="514350" indent="-514350" algn="just">
              <a:buNone/>
            </a:pPr>
            <a:r>
              <a:rPr lang="en-US" dirty="0" smtClean="0">
                <a:latin typeface="Comic Sans MS" pitchFamily="66" charset="0"/>
              </a:rPr>
              <a:t>2. </a:t>
            </a:r>
            <a:r>
              <a:rPr lang="en-US" dirty="0" err="1" smtClean="0">
                <a:latin typeface="Comic Sans MS" pitchFamily="66" charset="0"/>
              </a:rPr>
              <a:t>Melumuri</a:t>
            </a:r>
            <a:r>
              <a:rPr lang="en-US" dirty="0" smtClean="0">
                <a:latin typeface="Comic Sans MS" pitchFamily="66" charset="0"/>
              </a:rPr>
              <a:t> 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oli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atau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gemuk</a:t>
            </a:r>
            <a:endParaRPr lang="en-US" dirty="0" smtClean="0">
              <a:latin typeface="Comic Sans MS" pitchFamily="66" charset="0"/>
            </a:endParaRPr>
          </a:p>
          <a:p>
            <a:pPr marL="514350" indent="-514350" algn="just">
              <a:buNone/>
            </a:pPr>
            <a:r>
              <a:rPr lang="en-US" dirty="0" smtClean="0">
                <a:latin typeface="Comic Sans MS" pitchFamily="66" charset="0"/>
              </a:rPr>
              <a:t>Cara </a:t>
            </a:r>
            <a:r>
              <a:rPr lang="en-US" dirty="0" err="1" smtClean="0">
                <a:latin typeface="Comic Sans MS" pitchFamily="66" charset="0"/>
              </a:rPr>
              <a:t>ini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diterapkan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berbagai</a:t>
            </a:r>
            <a:endParaRPr lang="en-US" dirty="0" smtClean="0">
              <a:latin typeface="Comic Sans MS" pitchFamily="66" charset="0"/>
            </a:endParaRPr>
          </a:p>
          <a:p>
            <a:pPr marL="514350" indent="-514350" algn="just">
              <a:buNone/>
            </a:pPr>
            <a:r>
              <a:rPr lang="en-US" dirty="0" err="1" smtClean="0">
                <a:latin typeface="Comic Sans MS" pitchFamily="66" charset="0"/>
              </a:rPr>
              <a:t>perkakas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mesin</a:t>
            </a:r>
            <a:r>
              <a:rPr lang="en-US" dirty="0" smtClean="0">
                <a:latin typeface="Comic Sans MS" pitchFamily="66" charset="0"/>
              </a:rPr>
              <a:t>. </a:t>
            </a:r>
            <a:r>
              <a:rPr lang="en-US" dirty="0" err="1" smtClean="0">
                <a:latin typeface="Comic Sans MS" pitchFamily="66" charset="0"/>
              </a:rPr>
              <a:t>Oli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gemuk</a:t>
            </a:r>
            <a:endParaRPr lang="en-US" dirty="0" smtClean="0">
              <a:latin typeface="Comic Sans MS" pitchFamily="66" charset="0"/>
            </a:endParaRPr>
          </a:p>
          <a:p>
            <a:pPr marL="514350" indent="-514350" algn="just">
              <a:buNone/>
            </a:pPr>
            <a:r>
              <a:rPr lang="en-US" dirty="0" err="1" smtClean="0">
                <a:latin typeface="Comic Sans MS" pitchFamily="66" charset="0"/>
              </a:rPr>
              <a:t>mencegah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kontak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air</a:t>
            </a:r>
          </a:p>
          <a:p>
            <a:endParaRPr lang="en-US" dirty="0"/>
          </a:p>
        </p:txBody>
      </p:sp>
      <p:pic>
        <p:nvPicPr>
          <p:cNvPr id="4" name="Picture 3" descr="oli dan gemu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3276600"/>
            <a:ext cx="2819400" cy="2667000"/>
          </a:xfrm>
          <a:prstGeom prst="rect">
            <a:avLst/>
          </a:prstGeom>
        </p:spPr>
      </p:pic>
      <p:pic>
        <p:nvPicPr>
          <p:cNvPr id="5" name="Picture 4" descr="ol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24625" y="3276600"/>
            <a:ext cx="2619375" cy="25146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4038600"/>
          </a:xfrm>
          <a:solidFill>
            <a:schemeClr val="bg2">
              <a:alpha val="22000"/>
            </a:schemeClr>
          </a:solidFill>
        </p:spPr>
        <p:txBody>
          <a:bodyPr/>
          <a:lstStyle/>
          <a:p>
            <a:pPr>
              <a:buNone/>
            </a:pPr>
            <a:r>
              <a:rPr lang="en-US" sz="2800" dirty="0" smtClean="0">
                <a:solidFill>
                  <a:srgbClr val="7030A0"/>
                </a:solidFill>
                <a:latin typeface="Comic Sans MS" pitchFamily="66" charset="0"/>
              </a:rPr>
              <a:t>3. </a:t>
            </a:r>
            <a:r>
              <a:rPr lang="en-US" sz="2800" dirty="0" err="1" smtClean="0">
                <a:solidFill>
                  <a:srgbClr val="7030A0"/>
                </a:solidFill>
                <a:latin typeface="Comic Sans MS" pitchFamily="66" charset="0"/>
              </a:rPr>
              <a:t>Dibalut</a:t>
            </a:r>
            <a:r>
              <a:rPr lang="en-US" sz="28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Comic Sans MS" pitchFamily="66" charset="0"/>
              </a:rPr>
              <a:t>dengan</a:t>
            </a:r>
            <a:r>
              <a:rPr lang="en-US" sz="2800" dirty="0" smtClean="0">
                <a:solidFill>
                  <a:srgbClr val="7030A0"/>
                </a:solidFill>
                <a:latin typeface="Comic Sans MS" pitchFamily="66" charset="0"/>
              </a:rPr>
              <a:t> tin plating (</a:t>
            </a:r>
            <a:r>
              <a:rPr lang="en-US" sz="2800" dirty="0" err="1" smtClean="0">
                <a:solidFill>
                  <a:srgbClr val="7030A0"/>
                </a:solidFill>
                <a:latin typeface="Comic Sans MS" pitchFamily="66" charset="0"/>
              </a:rPr>
              <a:t>pelapisan</a:t>
            </a:r>
            <a:r>
              <a:rPr lang="en-US" sz="28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Comic Sans MS" pitchFamily="66" charset="0"/>
              </a:rPr>
              <a:t>dengan</a:t>
            </a:r>
            <a:r>
              <a:rPr lang="en-US" sz="28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Comic Sans MS" pitchFamily="66" charset="0"/>
              </a:rPr>
              <a:t>timah</a:t>
            </a:r>
            <a:r>
              <a:rPr lang="en-US" sz="2800" dirty="0" smtClean="0">
                <a:solidFill>
                  <a:srgbClr val="7030A0"/>
                </a:solidFill>
                <a:latin typeface="Comic Sans MS" pitchFamily="66" charset="0"/>
              </a:rPr>
              <a:t>) </a:t>
            </a:r>
          </a:p>
          <a:p>
            <a:pPr algn="just">
              <a:buNone/>
            </a:pP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Kaleng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kaleng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kemasan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terbuat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dari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besi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yang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dilapisi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timah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.</a:t>
            </a:r>
          </a:p>
          <a:p>
            <a:pPr algn="just">
              <a:buNone/>
            </a:pP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Besi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yang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dilapisi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timah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tidak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mengalaami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korosi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karena</a:t>
            </a:r>
            <a:endParaRPr lang="en-US" sz="2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just">
              <a:buNone/>
            </a:pP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tidak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ada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kontak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dengan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oksigen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dan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air.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Akan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tetapi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,</a:t>
            </a:r>
          </a:p>
          <a:p>
            <a:pPr algn="just">
              <a:buNone/>
            </a:pP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lapisan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timah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hanya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melindungi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besi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selama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lapisan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itu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utuh</a:t>
            </a:r>
            <a:endParaRPr lang="en-US" sz="2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just">
              <a:buNone/>
            </a:pP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(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tanpa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cacat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).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Apabila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lapisan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timah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ada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yang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rusak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,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timah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justru</a:t>
            </a:r>
            <a:endParaRPr lang="en-US" sz="2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just">
              <a:buNone/>
            </a:pP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mempercepat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korosi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besi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. (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potensial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reduksi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besi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lebih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negatif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daripada</a:t>
            </a:r>
            <a:endParaRPr lang="en-US" sz="2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just">
              <a:buNone/>
            </a:pPr>
            <a:r>
              <a:rPr lang="en-US" sz="2000" dirty="0" err="1" smtClean="0">
                <a:solidFill>
                  <a:srgbClr val="7030A0"/>
                </a:solidFill>
                <a:latin typeface="Comic Sans MS" pitchFamily="66" charset="0"/>
              </a:rPr>
              <a:t>timah</a:t>
            </a:r>
            <a:r>
              <a:rPr lang="en-US" sz="2000" dirty="0" smtClean="0">
                <a:solidFill>
                  <a:srgbClr val="7030A0"/>
                </a:solidFill>
                <a:latin typeface="Comic Sans MS" pitchFamily="66" charset="0"/>
              </a:rPr>
              <a:t>).</a:t>
            </a:r>
          </a:p>
          <a:p>
            <a:endParaRPr lang="en-US" dirty="0"/>
          </a:p>
        </p:txBody>
      </p:sp>
      <p:pic>
        <p:nvPicPr>
          <p:cNvPr id="4098" name="Picture 2" descr="http://www.doitpoms.ac.uk/tlplib/recycling-metals/figures/tin_can_sm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773804"/>
            <a:ext cx="2743200" cy="2846071"/>
          </a:xfrm>
          <a:prstGeom prst="rect">
            <a:avLst/>
          </a:prstGeom>
          <a:noFill/>
        </p:spPr>
      </p:pic>
      <p:pic>
        <p:nvPicPr>
          <p:cNvPr id="4100" name="Picture 4" descr="http://g01.a.alicdn.com/kf/HTB1BHvxHVXXXXX0XpXXq6xXFXXXj/Free-ship-24pc-Circular-font-b-mini-b-font-font-b-cans-b-font-font-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3810000"/>
            <a:ext cx="2714625" cy="2749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8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8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8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8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8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8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8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8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8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3" grpI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733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Comic Sans MS" pitchFamily="66" charset="0"/>
              </a:rPr>
              <a:t>4. </a:t>
            </a:r>
            <a:r>
              <a:rPr lang="en-US" dirty="0" err="1" smtClean="0">
                <a:latin typeface="Comic Sans MS" pitchFamily="66" charset="0"/>
              </a:rPr>
              <a:t>Galvanisasi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n-US" dirty="0" err="1" smtClean="0">
                <a:latin typeface="Comic Sans MS" pitchFamily="66" charset="0"/>
              </a:rPr>
              <a:t>pelapisan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zink</a:t>
            </a:r>
            <a:r>
              <a:rPr lang="en-US" dirty="0" smtClean="0">
                <a:latin typeface="Comic Sans MS" pitchFamily="66" charset="0"/>
              </a:rPr>
              <a:t>) </a:t>
            </a:r>
          </a:p>
          <a:p>
            <a:pPr>
              <a:buNone/>
            </a:pPr>
            <a:r>
              <a:rPr lang="en-US" dirty="0" err="1" smtClean="0"/>
              <a:t>Pipa</a:t>
            </a:r>
            <a:r>
              <a:rPr lang="en-US" dirty="0" smtClean="0"/>
              <a:t> </a:t>
            </a:r>
            <a:r>
              <a:rPr lang="en-US" dirty="0" err="1" smtClean="0"/>
              <a:t>besi</a:t>
            </a:r>
            <a:r>
              <a:rPr lang="en-US" dirty="0" smtClean="0"/>
              <a:t>, </a:t>
            </a:r>
            <a:r>
              <a:rPr lang="en-US" dirty="0" err="1" smtClean="0"/>
              <a:t>tiang</a:t>
            </a:r>
            <a:r>
              <a:rPr lang="en-US" dirty="0" smtClean="0"/>
              <a:t> </a:t>
            </a:r>
            <a:r>
              <a:rPr lang="en-US" dirty="0" err="1" smtClean="0"/>
              <a:t>telpon</a:t>
            </a:r>
            <a:r>
              <a:rPr lang="en-US" dirty="0" smtClean="0"/>
              <a:t>,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lain </a:t>
            </a:r>
            <a:r>
              <a:rPr lang="en-US" dirty="0" err="1" smtClean="0"/>
              <a:t>dilapisi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zink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err="1" smtClean="0"/>
              <a:t>Berbeda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timah</a:t>
            </a:r>
            <a:r>
              <a:rPr lang="en-US" dirty="0" smtClean="0"/>
              <a:t>, </a:t>
            </a:r>
            <a:r>
              <a:rPr lang="en-US" dirty="0" err="1" smtClean="0"/>
              <a:t>zink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melindungi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korosi</a:t>
            </a:r>
            <a:r>
              <a:rPr lang="en-US" dirty="0" smtClean="0"/>
              <a:t> </a:t>
            </a:r>
            <a:r>
              <a:rPr lang="en-US" dirty="0" err="1" smtClean="0"/>
              <a:t>sekalipun</a:t>
            </a:r>
            <a:r>
              <a:rPr lang="en-US" dirty="0" smtClean="0"/>
              <a:t> </a:t>
            </a:r>
            <a:r>
              <a:rPr lang="en-US" dirty="0" err="1" smtClean="0"/>
              <a:t>lapisannya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utuh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074" name="Picture 2" descr="http://4.bp.blogspot.com/-6O_OXwvKj1s/VSpTOE7vMnI/AAAAAAAACe8/feqlX8vsGCk/s1600/Pipa%2BBesi%2BGalvan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067" y="381000"/>
            <a:ext cx="4262933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429000"/>
            <a:ext cx="8229600" cy="2667000"/>
          </a:xfrm>
          <a:solidFill>
            <a:schemeClr val="bg2">
              <a:alpha val="37000"/>
            </a:schemeClr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>
                <a:latin typeface="Comic Sans MS" pitchFamily="66" charset="0"/>
              </a:rPr>
              <a:t>5. </a:t>
            </a:r>
            <a:r>
              <a:rPr lang="en-US" dirty="0" err="1" smtClean="0">
                <a:latin typeface="Comic Sans MS" pitchFamily="66" charset="0"/>
              </a:rPr>
              <a:t>Cromium</a:t>
            </a:r>
            <a:r>
              <a:rPr lang="en-US" dirty="0" smtClean="0">
                <a:latin typeface="Comic Sans MS" pitchFamily="66" charset="0"/>
              </a:rPr>
              <a:t> plating (</a:t>
            </a:r>
            <a:r>
              <a:rPr lang="en-US" dirty="0" err="1" smtClean="0">
                <a:latin typeface="Comic Sans MS" pitchFamily="66" charset="0"/>
              </a:rPr>
              <a:t>pelapisan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kromium</a:t>
            </a:r>
            <a:r>
              <a:rPr lang="en-US" dirty="0" smtClean="0">
                <a:latin typeface="Comic Sans MS" pitchFamily="66" charset="0"/>
              </a:rPr>
              <a:t>)</a:t>
            </a:r>
          </a:p>
          <a:p>
            <a:pPr>
              <a:buNone/>
            </a:pPr>
            <a:r>
              <a:rPr lang="en-US" dirty="0" err="1" smtClean="0"/>
              <a:t>Besi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baja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dilapisi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kromium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memberi</a:t>
            </a:r>
            <a:r>
              <a:rPr lang="en-US" dirty="0" smtClean="0"/>
              <a:t> </a:t>
            </a:r>
            <a:r>
              <a:rPr lang="en-US" dirty="0" err="1" smtClean="0"/>
              <a:t>lapisan</a:t>
            </a:r>
            <a:r>
              <a:rPr lang="en-US" dirty="0" smtClean="0"/>
              <a:t> </a:t>
            </a:r>
            <a:r>
              <a:rPr lang="en-US" dirty="0" err="1" smtClean="0"/>
              <a:t>pelindung</a:t>
            </a:r>
            <a:r>
              <a:rPr lang="en-US" dirty="0" smtClean="0"/>
              <a:t> yang </a:t>
            </a:r>
            <a:r>
              <a:rPr lang="en-US" dirty="0" err="1" smtClean="0"/>
              <a:t>mengkilap</a:t>
            </a:r>
            <a:r>
              <a:rPr lang="en-US" dirty="0" smtClean="0"/>
              <a:t>, </a:t>
            </a:r>
            <a:r>
              <a:rPr lang="en-US" dirty="0" err="1" smtClean="0"/>
              <a:t>misalnya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bumper </a:t>
            </a:r>
            <a:r>
              <a:rPr lang="en-US" dirty="0" err="1" smtClean="0"/>
              <a:t>mobil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050" name="Picture 2" descr="http://web.applied.com/assets/photos/Chrome%20Plating%20Polluting_W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"/>
            <a:ext cx="3512161" cy="2103438"/>
          </a:xfrm>
          <a:prstGeom prst="rect">
            <a:avLst/>
          </a:prstGeom>
          <a:noFill/>
        </p:spPr>
      </p:pic>
      <p:pic>
        <p:nvPicPr>
          <p:cNvPr id="2052" name="Picture 4" descr="http://www.rosik.pl/files/IMG_3192%5b3%5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23017" y="117565"/>
            <a:ext cx="2362200" cy="2362200"/>
          </a:xfrm>
          <a:prstGeom prst="rect">
            <a:avLst/>
          </a:prstGeom>
          <a:noFill/>
        </p:spPr>
      </p:pic>
      <p:pic>
        <p:nvPicPr>
          <p:cNvPr id="2054" name="Picture 6" descr="http://www.ashfordchroming.com/static/headlight-headlamp-restorati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2514600"/>
            <a:ext cx="2286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28600"/>
            <a:ext cx="8229600" cy="4525963"/>
          </a:xfrm>
          <a:solidFill>
            <a:schemeClr val="accent6">
              <a:lumMod val="75000"/>
              <a:alpha val="18000"/>
            </a:schemeClr>
          </a:solidFill>
        </p:spPr>
        <p:txBody>
          <a:bodyPr>
            <a:noAutofit/>
          </a:bodyPr>
          <a:lstStyle/>
          <a:p>
            <a:pPr marL="514350" indent="-514350" algn="just">
              <a:buNone/>
            </a:pPr>
            <a:r>
              <a:rPr lang="en-US" sz="2400" dirty="0" smtClean="0">
                <a:latin typeface="Comic Sans MS" pitchFamily="66" charset="0"/>
              </a:rPr>
              <a:t>6. </a:t>
            </a:r>
            <a:r>
              <a:rPr lang="en-US" sz="2400" dirty="0" err="1" smtClean="0">
                <a:latin typeface="Comic Sans MS" pitchFamily="66" charset="0"/>
              </a:rPr>
              <a:t>Sacrifical</a:t>
            </a:r>
            <a:r>
              <a:rPr lang="en-US" sz="2400" dirty="0" smtClean="0">
                <a:latin typeface="Comic Sans MS" pitchFamily="66" charset="0"/>
              </a:rPr>
              <a:t> protection (</a:t>
            </a:r>
            <a:r>
              <a:rPr lang="en-US" sz="2400" dirty="0" err="1" smtClean="0">
                <a:latin typeface="Comic Sans MS" pitchFamily="66" charset="0"/>
              </a:rPr>
              <a:t>pengorbanan</a:t>
            </a:r>
            <a:r>
              <a:rPr lang="en-US" sz="2400" dirty="0" smtClean="0">
                <a:latin typeface="Comic Sans MS" pitchFamily="66" charset="0"/>
              </a:rPr>
              <a:t> anode)</a:t>
            </a:r>
          </a:p>
          <a:p>
            <a:pPr marL="514350" indent="-514350" algn="just">
              <a:buNone/>
            </a:pPr>
            <a:r>
              <a:rPr lang="en-US" sz="2400" dirty="0" smtClean="0">
                <a:latin typeface="Comic Sans MS" pitchFamily="66" charset="0"/>
              </a:rPr>
              <a:t>Magnesium </a:t>
            </a:r>
            <a:r>
              <a:rPr lang="en-US" sz="2400" dirty="0" err="1" smtClean="0">
                <a:latin typeface="Comic Sans MS" pitchFamily="66" charset="0"/>
              </a:rPr>
              <a:t>adalah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logam</a:t>
            </a:r>
            <a:r>
              <a:rPr lang="en-US" sz="2400" dirty="0" smtClean="0">
                <a:latin typeface="Comic Sans MS" pitchFamily="66" charset="0"/>
              </a:rPr>
              <a:t> yang </a:t>
            </a:r>
            <a:r>
              <a:rPr lang="en-US" sz="2400" dirty="0" err="1" smtClean="0">
                <a:latin typeface="Comic Sans MS" pitchFamily="66" charset="0"/>
              </a:rPr>
              <a:t>jauh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lebih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aktif</a:t>
            </a:r>
            <a:r>
              <a:rPr lang="en-US" sz="2400" dirty="0" smtClean="0">
                <a:latin typeface="Comic Sans MS" pitchFamily="66" charset="0"/>
              </a:rPr>
              <a:t> (</a:t>
            </a:r>
            <a:r>
              <a:rPr lang="en-US" sz="2400" dirty="0" err="1" smtClean="0">
                <a:latin typeface="Comic Sans MS" pitchFamily="66" charset="0"/>
              </a:rPr>
              <a:t>lebih</a:t>
            </a:r>
            <a:endParaRPr lang="en-US" sz="2400" dirty="0" smtClean="0">
              <a:latin typeface="Comic Sans MS" pitchFamily="66" charset="0"/>
            </a:endParaRPr>
          </a:p>
          <a:p>
            <a:pPr marL="514350" indent="-514350" algn="just">
              <a:buNone/>
            </a:pPr>
            <a:r>
              <a:rPr lang="en-US" sz="2400" dirty="0" err="1" smtClean="0">
                <a:latin typeface="Comic Sans MS" pitchFamily="66" charset="0"/>
              </a:rPr>
              <a:t>mudah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berkarat</a:t>
            </a:r>
            <a:r>
              <a:rPr lang="en-US" sz="2400" dirty="0" smtClean="0">
                <a:latin typeface="Comic Sans MS" pitchFamily="66" charset="0"/>
              </a:rPr>
              <a:t>) </a:t>
            </a:r>
            <a:r>
              <a:rPr lang="en-US" sz="2400" dirty="0" err="1" smtClean="0">
                <a:latin typeface="Comic Sans MS" pitchFamily="66" charset="0"/>
              </a:rPr>
              <a:t>daripada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besi</a:t>
            </a:r>
            <a:r>
              <a:rPr lang="en-US" sz="2400" dirty="0" smtClean="0">
                <a:latin typeface="Comic Sans MS" pitchFamily="66" charset="0"/>
              </a:rPr>
              <a:t>. </a:t>
            </a:r>
            <a:r>
              <a:rPr lang="en-US" sz="2400" dirty="0" err="1" smtClean="0">
                <a:latin typeface="Comic Sans MS" pitchFamily="66" charset="0"/>
              </a:rPr>
              <a:t>Jika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logam</a:t>
            </a:r>
            <a:r>
              <a:rPr lang="en-US" sz="2400" dirty="0" smtClean="0">
                <a:latin typeface="Comic Sans MS" pitchFamily="66" charset="0"/>
              </a:rPr>
              <a:t> magnesium</a:t>
            </a:r>
          </a:p>
          <a:p>
            <a:pPr marL="514350" indent="-514350" algn="just">
              <a:buNone/>
            </a:pPr>
            <a:r>
              <a:rPr lang="en-US" sz="2400" dirty="0" err="1" smtClean="0">
                <a:latin typeface="Comic Sans MS" pitchFamily="66" charset="0"/>
              </a:rPr>
              <a:t>dikontakkan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dengan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besi</a:t>
            </a:r>
            <a:r>
              <a:rPr lang="en-US" sz="2400" dirty="0" smtClean="0">
                <a:latin typeface="Comic Sans MS" pitchFamily="66" charset="0"/>
              </a:rPr>
              <a:t>, </a:t>
            </a:r>
            <a:r>
              <a:rPr lang="en-US" sz="2400" dirty="0" err="1" smtClean="0">
                <a:latin typeface="Comic Sans MS" pitchFamily="66" charset="0"/>
              </a:rPr>
              <a:t>maka</a:t>
            </a:r>
            <a:r>
              <a:rPr lang="en-US" sz="2400" dirty="0" smtClean="0">
                <a:latin typeface="Comic Sans MS" pitchFamily="66" charset="0"/>
              </a:rPr>
              <a:t> magnesium </a:t>
            </a:r>
            <a:r>
              <a:rPr lang="en-US" sz="2400" dirty="0" err="1" smtClean="0">
                <a:latin typeface="Comic Sans MS" pitchFamily="66" charset="0"/>
              </a:rPr>
              <a:t>itu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akan</a:t>
            </a:r>
            <a:endParaRPr lang="en-US" sz="2400" dirty="0" smtClean="0">
              <a:latin typeface="Comic Sans MS" pitchFamily="66" charset="0"/>
            </a:endParaRPr>
          </a:p>
          <a:p>
            <a:pPr marL="514350" indent="-514350" algn="just">
              <a:buNone/>
            </a:pPr>
            <a:r>
              <a:rPr lang="en-US" sz="2400" dirty="0" err="1" smtClean="0">
                <a:latin typeface="Comic Sans MS" pitchFamily="66" charset="0"/>
              </a:rPr>
              <a:t>berkarat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tetapi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besi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tidak</a:t>
            </a:r>
            <a:r>
              <a:rPr lang="en-US" sz="2400" dirty="0" smtClean="0">
                <a:latin typeface="Comic Sans MS" pitchFamily="66" charset="0"/>
              </a:rPr>
              <a:t>. Cara </a:t>
            </a:r>
            <a:r>
              <a:rPr lang="en-US" sz="2400" dirty="0" err="1" smtClean="0">
                <a:latin typeface="Comic Sans MS" pitchFamily="66" charset="0"/>
              </a:rPr>
              <a:t>ini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digunakan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untuk</a:t>
            </a:r>
            <a:r>
              <a:rPr lang="en-US" sz="2400" dirty="0" smtClean="0">
                <a:latin typeface="Comic Sans MS" pitchFamily="66" charset="0"/>
              </a:rPr>
              <a:t> </a:t>
            </a:r>
          </a:p>
          <a:p>
            <a:pPr marL="514350" indent="-514350" algn="just">
              <a:buNone/>
            </a:pPr>
            <a:r>
              <a:rPr lang="en-US" sz="2400" dirty="0" err="1" smtClean="0">
                <a:latin typeface="Comic Sans MS" pitchFamily="66" charset="0"/>
              </a:rPr>
              <a:t>melindungi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pipa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baja</a:t>
            </a:r>
            <a:r>
              <a:rPr lang="en-US" sz="2400" dirty="0" smtClean="0">
                <a:latin typeface="Comic Sans MS" pitchFamily="66" charset="0"/>
              </a:rPr>
              <a:t> yang </a:t>
            </a:r>
            <a:r>
              <a:rPr lang="en-US" sz="2400" dirty="0" err="1" smtClean="0">
                <a:latin typeface="Comic Sans MS" pitchFamily="66" charset="0"/>
              </a:rPr>
              <a:t>ditanam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dalam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tanah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atau</a:t>
            </a:r>
            <a:endParaRPr lang="en-US" sz="2400" dirty="0" smtClean="0">
              <a:latin typeface="Comic Sans MS" pitchFamily="66" charset="0"/>
            </a:endParaRPr>
          </a:p>
          <a:p>
            <a:pPr marL="514350" indent="-514350" algn="just">
              <a:buNone/>
            </a:pPr>
            <a:r>
              <a:rPr lang="en-US" sz="2400" dirty="0" err="1" smtClean="0">
                <a:latin typeface="Comic Sans MS" pitchFamily="66" charset="0"/>
              </a:rPr>
              <a:t>badan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kapal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laut</a:t>
            </a:r>
            <a:r>
              <a:rPr lang="en-US" sz="2400" dirty="0" smtClean="0">
                <a:latin typeface="Comic Sans MS" pitchFamily="66" charset="0"/>
              </a:rPr>
              <a:t>. </a:t>
            </a:r>
            <a:r>
              <a:rPr lang="en-US" sz="2400" dirty="0" err="1" smtClean="0">
                <a:latin typeface="Comic Sans MS" pitchFamily="66" charset="0"/>
              </a:rPr>
              <a:t>Secara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periodik</a:t>
            </a:r>
            <a:r>
              <a:rPr lang="en-US" sz="2400" dirty="0" smtClean="0">
                <a:latin typeface="Comic Sans MS" pitchFamily="66" charset="0"/>
              </a:rPr>
              <a:t>, </a:t>
            </a:r>
            <a:r>
              <a:rPr lang="en-US" sz="2400" dirty="0" err="1" smtClean="0">
                <a:latin typeface="Comic Sans MS" pitchFamily="66" charset="0"/>
              </a:rPr>
              <a:t>batang</a:t>
            </a:r>
            <a:r>
              <a:rPr lang="en-US" sz="2400" dirty="0" smtClean="0">
                <a:latin typeface="Comic Sans MS" pitchFamily="66" charset="0"/>
              </a:rPr>
              <a:t> magnesium</a:t>
            </a:r>
          </a:p>
          <a:p>
            <a:pPr marL="514350" indent="-514350" algn="just">
              <a:buNone/>
            </a:pPr>
            <a:r>
              <a:rPr lang="en-US" sz="2400" dirty="0" err="1" smtClean="0">
                <a:latin typeface="Comic Sans MS" pitchFamily="66" charset="0"/>
              </a:rPr>
              <a:t>harus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diganti</a:t>
            </a:r>
            <a:r>
              <a:rPr lang="en-US" sz="2400" dirty="0" smtClean="0">
                <a:latin typeface="Comic Sans MS" pitchFamily="66" charset="0"/>
              </a:rPr>
              <a:t>.</a:t>
            </a:r>
          </a:p>
        </p:txBody>
      </p:sp>
      <p:pic>
        <p:nvPicPr>
          <p:cNvPr id="1026" name="Picture 2" descr="http://glencoe.mheducation.com/sites/dl/free/007874637x/514716/figure_20_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038600"/>
            <a:ext cx="3819525" cy="2457451"/>
          </a:xfrm>
          <a:prstGeom prst="rect">
            <a:avLst/>
          </a:prstGeom>
          <a:noFill/>
        </p:spPr>
      </p:pic>
      <p:pic>
        <p:nvPicPr>
          <p:cNvPr id="1028" name="Picture 4" descr="http://corospark.com.au/files/7312/sacrificial-anode-old-and-n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038600"/>
            <a:ext cx="417195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44562"/>
          </a:xfrm>
          <a:solidFill>
            <a:schemeClr val="bg1">
              <a:alpha val="70000"/>
            </a:schemeClr>
          </a:solidFill>
        </p:spPr>
        <p:txBody>
          <a:bodyPr/>
          <a:lstStyle/>
          <a:p>
            <a:r>
              <a:rPr lang="en-US" b="1" dirty="0" err="1" smtClean="0">
                <a:latin typeface="Showcard Gothic" pitchFamily="82" charset="0"/>
              </a:rPr>
              <a:t>Sel</a:t>
            </a:r>
            <a:r>
              <a:rPr lang="en-US" b="1" dirty="0" smtClean="0">
                <a:latin typeface="Showcard Gothic" pitchFamily="82" charset="0"/>
              </a:rPr>
              <a:t> Volta Primer</a:t>
            </a:r>
            <a:endParaRPr lang="en-US" b="1" dirty="0"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763000" cy="2209800"/>
          </a:xfrm>
          <a:solidFill>
            <a:schemeClr val="bg1">
              <a:alpha val="40000"/>
            </a:schemeClr>
          </a:solidFill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1. </a:t>
            </a:r>
            <a:r>
              <a:rPr lang="en-US" dirty="0" err="1" smtClean="0">
                <a:latin typeface="Comic Sans MS" pitchFamily="66" charset="0"/>
              </a:rPr>
              <a:t>Sel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Kering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Seng-Karbon</a:t>
            </a:r>
            <a:endParaRPr lang="en-US" dirty="0" smtClean="0"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	</a:t>
            </a:r>
            <a:r>
              <a:rPr lang="en-US" dirty="0" err="1" smtClean="0">
                <a:latin typeface="Comic Sans MS" pitchFamily="66" charset="0"/>
              </a:rPr>
              <a:t>Sel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ini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biasanya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digunakan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sebagai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sumber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tenaga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atau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energi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lampu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senter</a:t>
            </a:r>
            <a:r>
              <a:rPr lang="en-US" dirty="0" smtClean="0">
                <a:latin typeface="Comic Sans MS" pitchFamily="66" charset="0"/>
              </a:rPr>
              <a:t>, radio, jam </a:t>
            </a:r>
            <a:r>
              <a:rPr lang="en-US" dirty="0" err="1" smtClean="0">
                <a:latin typeface="Comic Sans MS" pitchFamily="66" charset="0"/>
              </a:rPr>
              <a:t>dinding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masih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banyak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lagi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	</a:t>
            </a:r>
          </a:p>
        </p:txBody>
      </p:sp>
      <p:sp>
        <p:nvSpPr>
          <p:cNvPr id="12290" name="AutoShape 2" descr="Image result for sel kering seng – karb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92" name="AutoShape 4" descr="Image result for sel kering seng – karb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94" name="AutoShape 6" descr="Image result for sel kering seng – karb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 descr="sel ker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581400"/>
            <a:ext cx="35814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 descr="contoh sel ker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1600" y="3581400"/>
            <a:ext cx="2619375" cy="2819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1"/>
            <a:ext cx="8229600" cy="3276599"/>
          </a:xfrm>
          <a:solidFill>
            <a:schemeClr val="accent1">
              <a:alpha val="26000"/>
            </a:schemeClr>
          </a:solidFill>
        </p:spPr>
        <p:txBody>
          <a:bodyPr/>
          <a:lstStyle/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2. </a:t>
            </a:r>
            <a:r>
              <a:rPr lang="en-US" dirty="0" err="1" smtClean="0">
                <a:latin typeface="Comic Sans MS" pitchFamily="66" charset="0"/>
              </a:rPr>
              <a:t>Baterai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Merkuri</a:t>
            </a:r>
            <a:endParaRPr lang="en-US" dirty="0" smtClean="0"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	</a:t>
            </a:r>
            <a:r>
              <a:rPr lang="en-US" dirty="0" err="1" smtClean="0">
                <a:latin typeface="Comic Sans MS" pitchFamily="66" charset="0"/>
              </a:rPr>
              <a:t>Baterai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merkuri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ini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merupakan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satu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baterai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kecil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dikembangkan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usaha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perdagangan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atau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komersial</a:t>
            </a:r>
            <a:r>
              <a:rPr lang="en-US" dirty="0" smtClean="0">
                <a:latin typeface="Comic Sans MS" pitchFamily="66" charset="0"/>
              </a:rPr>
              <a:t>. </a:t>
            </a:r>
            <a:r>
              <a:rPr lang="en-US" dirty="0" err="1" smtClean="0">
                <a:latin typeface="Comic Sans MS" pitchFamily="66" charset="0"/>
              </a:rPr>
              <a:t>Biasanya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digunakan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baterai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arloji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kalkulator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endParaRPr lang="en-US" dirty="0"/>
          </a:p>
        </p:txBody>
      </p:sp>
      <p:pic>
        <p:nvPicPr>
          <p:cNvPr id="4" name="Picture 3" descr="b merkuri bener.jpg"/>
          <p:cNvPicPr>
            <a:picLocks noChangeAspect="1"/>
          </p:cNvPicPr>
          <p:nvPr/>
        </p:nvPicPr>
        <p:blipFill>
          <a:blip r:embed="rId4" cstate="print"/>
          <a:srcRect r="6060" b="8823"/>
          <a:stretch>
            <a:fillRect/>
          </a:stretch>
        </p:blipFill>
        <p:spPr>
          <a:xfrm>
            <a:off x="609600" y="3657600"/>
            <a:ext cx="25908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contoh baterai merkur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0" y="3657600"/>
            <a:ext cx="3886200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1981200"/>
            <a:ext cx="8305800" cy="8279190"/>
          </a:xfrm>
          <a:prstGeom prst="rect">
            <a:avLst/>
          </a:prstGeom>
          <a:solidFill>
            <a:schemeClr val="accent1">
              <a:alpha val="36000"/>
            </a:schemeClr>
          </a:solidFill>
        </p:spPr>
        <p:txBody>
          <a:bodyPr wrap="square">
            <a:spAutoFit/>
          </a:bodyPr>
          <a:lstStyle/>
          <a:p>
            <a:pPr marL="514350" indent="-514350">
              <a:buNone/>
            </a:pPr>
            <a:r>
              <a:rPr lang="en-US" sz="2800" dirty="0" smtClean="0">
                <a:latin typeface="Comic Sans MS" pitchFamily="66" charset="0"/>
              </a:rPr>
              <a:t>3. </a:t>
            </a:r>
            <a:r>
              <a:rPr lang="en-US" sz="2800" dirty="0" err="1" smtClean="0">
                <a:latin typeface="Comic Sans MS" pitchFamily="66" charset="0"/>
              </a:rPr>
              <a:t>Baterai</a:t>
            </a:r>
            <a:r>
              <a:rPr lang="en-US" sz="2800" dirty="0" smtClean="0">
                <a:latin typeface="Comic Sans MS" pitchFamily="66" charset="0"/>
              </a:rPr>
              <a:t> Perak </a:t>
            </a:r>
            <a:r>
              <a:rPr lang="en-US" sz="2800" dirty="0" err="1" smtClean="0">
                <a:latin typeface="Comic Sans MS" pitchFamily="66" charset="0"/>
              </a:rPr>
              <a:t>Oksida</a:t>
            </a: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sz="2800" dirty="0" smtClean="0">
                <a:latin typeface="Comic Sans MS" pitchFamily="66" charset="0"/>
              </a:rPr>
              <a:t>	</a:t>
            </a:r>
            <a:r>
              <a:rPr lang="en-US" sz="2800" dirty="0" err="1" smtClean="0">
                <a:latin typeface="Comic Sans MS" pitchFamily="66" charset="0"/>
              </a:rPr>
              <a:t>Baterai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perak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oksida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tergolong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tipis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harganya</a:t>
            </a:r>
            <a:r>
              <a:rPr lang="en-US" sz="2800" dirty="0" smtClean="0">
                <a:latin typeface="Comic Sans MS" pitchFamily="66" charset="0"/>
              </a:rPr>
              <a:t> yang </a:t>
            </a:r>
            <a:r>
              <a:rPr lang="en-US" sz="2800" dirty="0" err="1" smtClean="0">
                <a:latin typeface="Comic Sans MS" pitchFamily="66" charset="0"/>
              </a:rPr>
              <a:t>relatif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lebih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mahal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dari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baterai-baterai</a:t>
            </a:r>
            <a:r>
              <a:rPr lang="en-US" sz="2800" dirty="0" smtClean="0">
                <a:latin typeface="Comic Sans MS" pitchFamily="66" charset="0"/>
              </a:rPr>
              <a:t> yang </a:t>
            </a:r>
            <a:r>
              <a:rPr lang="en-US" sz="2800" dirty="0" err="1" smtClean="0">
                <a:latin typeface="Comic Sans MS" pitchFamily="66" charset="0"/>
              </a:rPr>
              <a:t>lainnya</a:t>
            </a:r>
            <a:r>
              <a:rPr lang="en-US" sz="2800" dirty="0" smtClean="0">
                <a:latin typeface="Comic Sans MS" pitchFamily="66" charset="0"/>
              </a:rPr>
              <a:t>. </a:t>
            </a:r>
            <a:r>
              <a:rPr lang="en-US" sz="2800" dirty="0" err="1" smtClean="0">
                <a:latin typeface="Comic Sans MS" pitchFamily="66" charset="0"/>
              </a:rPr>
              <a:t>Baterai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ini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sangat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populer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digunakan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pada</a:t>
            </a:r>
            <a:r>
              <a:rPr lang="en-US" sz="2800" dirty="0" smtClean="0">
                <a:latin typeface="Comic Sans MS" pitchFamily="66" charset="0"/>
              </a:rPr>
              <a:t> jam, </a:t>
            </a:r>
            <a:r>
              <a:rPr lang="en-US" sz="2800" dirty="0" err="1" smtClean="0">
                <a:latin typeface="Comic Sans MS" pitchFamily="66" charset="0"/>
              </a:rPr>
              <a:t>kamera</a:t>
            </a:r>
            <a:r>
              <a:rPr lang="en-US" sz="2800" dirty="0" smtClean="0">
                <a:latin typeface="Comic Sans MS" pitchFamily="66" charset="0"/>
              </a:rPr>
              <a:t>, </a:t>
            </a:r>
            <a:r>
              <a:rPr lang="en-US" sz="2800" dirty="0" err="1" smtClean="0">
                <a:latin typeface="Comic Sans MS" pitchFamily="66" charset="0"/>
              </a:rPr>
              <a:t>dan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kalkulator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elektronik</a:t>
            </a:r>
            <a:r>
              <a:rPr lang="en-US" sz="2800" dirty="0" smtClean="0">
                <a:latin typeface="Comic Sans MS" pitchFamily="66" charset="0"/>
              </a:rPr>
              <a:t>.</a:t>
            </a: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endParaRPr lang="en-US" sz="2800" dirty="0" smtClean="0">
              <a:latin typeface="Comic Sans MS" pitchFamily="66" charset="0"/>
            </a:endParaRPr>
          </a:p>
        </p:txBody>
      </p:sp>
      <p:pic>
        <p:nvPicPr>
          <p:cNvPr id="5" name="Picture 4" descr="b perak oksid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7400" y="4267200"/>
            <a:ext cx="304800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b merkur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4572000"/>
            <a:ext cx="272415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772400" cy="838200"/>
          </a:xfrm>
          <a:solidFill>
            <a:schemeClr val="accent4">
              <a:lumMod val="60000"/>
              <a:lumOff val="40000"/>
              <a:alpha val="77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Showcard Gothic" pitchFamily="82" charset="0"/>
              </a:rPr>
              <a:t>Sel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Showcard Gothic" pitchFamily="82" charset="0"/>
              </a:rPr>
              <a:t> Volta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Showcard Gothic" pitchFamily="82" charset="0"/>
              </a:rPr>
              <a:t>Sekunder</a:t>
            </a:r>
            <a:endParaRPr lang="en-US" dirty="0">
              <a:solidFill>
                <a:schemeClr val="tx2">
                  <a:lumMod val="75000"/>
                </a:schemeClr>
              </a:solidFill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763000" cy="2438400"/>
          </a:xfrm>
          <a:solidFill>
            <a:schemeClr val="accent1">
              <a:alpha val="65000"/>
            </a:schemeClr>
          </a:solidFill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1. Aki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Timbal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	Aki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merupakan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jenis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baterai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yang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dapat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digunakan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untuk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kendaran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bermotor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atau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auto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mobil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.</a:t>
            </a:r>
          </a:p>
        </p:txBody>
      </p:sp>
      <p:pic>
        <p:nvPicPr>
          <p:cNvPr id="4" name="Picture 3" descr="aki timb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3581400"/>
            <a:ext cx="34290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contoh aki timb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3581400"/>
            <a:ext cx="2895600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685800"/>
            <a:ext cx="8305800" cy="2554545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txBody>
          <a:bodyPr wrap="square">
            <a:spAutoFit/>
          </a:bodyPr>
          <a:lstStyle/>
          <a:p>
            <a:pPr marL="514350" indent="-514350">
              <a:buNone/>
            </a:pPr>
            <a:r>
              <a:rPr lang="en-US" sz="3200" dirty="0" smtClean="0">
                <a:latin typeface="Comic Sans MS" pitchFamily="66" charset="0"/>
              </a:rPr>
              <a:t>2. </a:t>
            </a:r>
            <a:r>
              <a:rPr lang="en-US" sz="3200" dirty="0" err="1" smtClean="0">
                <a:latin typeface="Comic Sans MS" pitchFamily="66" charset="0"/>
              </a:rPr>
              <a:t>Baterai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Nikel-Kadmium</a:t>
            </a:r>
            <a:endParaRPr lang="en-US" sz="3200" dirty="0" smtClean="0"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sz="3200" dirty="0" smtClean="0">
                <a:latin typeface="Comic Sans MS" pitchFamily="66" charset="0"/>
              </a:rPr>
              <a:t>	</a:t>
            </a:r>
            <a:r>
              <a:rPr lang="en-US" sz="3200" dirty="0" err="1" smtClean="0">
                <a:latin typeface="Comic Sans MS" pitchFamily="66" charset="0"/>
              </a:rPr>
              <a:t>Nikel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Kadmium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merupakan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batere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isi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ulang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pertama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dan</a:t>
            </a:r>
            <a:r>
              <a:rPr lang="en-US" sz="3200" dirty="0" smtClean="0">
                <a:latin typeface="Comic Sans MS" pitchFamily="66" charset="0"/>
              </a:rPr>
              <a:t> yang paling </a:t>
            </a:r>
            <a:r>
              <a:rPr lang="en-US" sz="3200" dirty="0" err="1" smtClean="0">
                <a:latin typeface="Comic Sans MS" pitchFamily="66" charset="0"/>
              </a:rPr>
              <a:t>murah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sehingga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banyak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dipakai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di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mainan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anak-anak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dan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berbagai</a:t>
            </a:r>
            <a:r>
              <a:rPr lang="en-US" sz="3200" dirty="0" smtClean="0">
                <a:latin typeface="Comic Sans MS" pitchFamily="66" charset="0"/>
              </a:rPr>
              <a:t> gadget.</a:t>
            </a:r>
          </a:p>
        </p:txBody>
      </p:sp>
      <p:pic>
        <p:nvPicPr>
          <p:cNvPr id="5" name="Picture 4" descr="nikel cadiu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3429000"/>
            <a:ext cx="28956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nikel c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3429000"/>
            <a:ext cx="4205016" cy="2733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6858000" cy="13716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514350" indent="-514350">
              <a:buNone/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3.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Sel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Perak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Seng</a:t>
            </a:r>
            <a:endParaRPr lang="en-US" dirty="0" smtClean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	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Sel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ini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mempunyai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kuat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arus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yang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besar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dan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banyak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digunakan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pada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kendaran-kendaraan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balap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4338" name="Picture 2" descr="http://www.mobil-klasikantik.com/wp-content/uploads/blogger/-xXoUiSgn2oQ/T2BreZMAqlI/AAAAAAAAAlM/1qEA390KYjs/s1600/ford-mustang-mes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0"/>
            <a:ext cx="4419600" cy="3314700"/>
          </a:xfrm>
          <a:prstGeom prst="rect">
            <a:avLst/>
          </a:prstGeom>
          <a:noFill/>
        </p:spPr>
      </p:pic>
      <p:pic>
        <p:nvPicPr>
          <p:cNvPr id="14342" name="Picture 6" descr="http://autorevindonesia.com/wp-content/uploads/2014/09/Mobil-Balap-Hidrogen-Listrik-Terkuat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3600" y="1676400"/>
            <a:ext cx="4470400" cy="25146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304800"/>
            <a:ext cx="4114800" cy="6248400"/>
          </a:xfrm>
          <a:solidFill>
            <a:schemeClr val="accent1">
              <a:alpha val="20000"/>
            </a:schemeClr>
          </a:solidFill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4. </a:t>
            </a:r>
            <a:r>
              <a:rPr lang="en-US" dirty="0" err="1" smtClean="0">
                <a:latin typeface="Comic Sans MS" pitchFamily="66" charset="0"/>
              </a:rPr>
              <a:t>Baterai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Litium</a:t>
            </a:r>
            <a:endParaRPr lang="en-US" dirty="0" smtClean="0">
              <a:latin typeface="Comic Sans MS" pitchFamily="66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Comic Sans MS" pitchFamily="66" charset="0"/>
              </a:rPr>
              <a:t>	</a:t>
            </a:r>
            <a:r>
              <a:rPr lang="en-US" dirty="0" err="1" smtClean="0">
                <a:latin typeface="Comic Sans MS" pitchFamily="66" charset="0"/>
              </a:rPr>
              <a:t>Sebagian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besar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perangkat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elektronik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memakai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baterai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menggunakan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baterai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jenis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ini</a:t>
            </a:r>
            <a:r>
              <a:rPr lang="en-US" dirty="0" smtClean="0">
                <a:latin typeface="Comic Sans MS" pitchFamily="66" charset="0"/>
              </a:rPr>
              <a:t>. </a:t>
            </a:r>
            <a:r>
              <a:rPr lang="en-US" dirty="0" err="1" smtClean="0">
                <a:latin typeface="Comic Sans MS" pitchFamily="66" charset="0"/>
              </a:rPr>
              <a:t>Baik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itu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ponsel</a:t>
            </a:r>
            <a:r>
              <a:rPr lang="en-US" dirty="0" smtClean="0">
                <a:latin typeface="Comic Sans MS" pitchFamily="66" charset="0"/>
              </a:rPr>
              <a:t>, tablet, laptop, </a:t>
            </a:r>
            <a:r>
              <a:rPr lang="en-US" dirty="0" err="1" smtClean="0">
                <a:latin typeface="Comic Sans MS" pitchFamily="66" charset="0"/>
              </a:rPr>
              <a:t>senter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bahkan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mobil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elektrik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endParaRPr lang="en-US" dirty="0"/>
          </a:p>
        </p:txBody>
      </p:sp>
      <p:pic>
        <p:nvPicPr>
          <p:cNvPr id="4" name="Picture 3" descr="b lithiu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228600"/>
            <a:ext cx="3993356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contoh b lithiu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0600" y="3657600"/>
            <a:ext cx="2466975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909</TotalTime>
  <Words>627</Words>
  <Application>Microsoft Office PowerPoint</Application>
  <PresentationFormat>On-screen Show (4:3)</PresentationFormat>
  <Paragraphs>139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PENERAPAN SEL VOLTA DALAM KEHIDUPAN SEHARI-HARI DAN KOROSI</vt:lpstr>
      <vt:lpstr>Penerapan Sel Volta dalam Kehidupan Sehari-Hari</vt:lpstr>
      <vt:lpstr>Sel Volta Primer</vt:lpstr>
      <vt:lpstr>Slide 4</vt:lpstr>
      <vt:lpstr>Slide 5</vt:lpstr>
      <vt:lpstr>Sel Volta Sekunder</vt:lpstr>
      <vt:lpstr>Slide 7</vt:lpstr>
      <vt:lpstr>Slide 8</vt:lpstr>
      <vt:lpstr>Slide 9</vt:lpstr>
      <vt:lpstr>Sel Bahan Bakar</vt:lpstr>
      <vt:lpstr>Korosi</vt:lpstr>
      <vt:lpstr>Pengertian Korosi</vt:lpstr>
      <vt:lpstr>Slide 13</vt:lpstr>
      <vt:lpstr>Secara umum, korosi logam melibatkan reaksi oksidasi logam dan reaksi reduksi</vt:lpstr>
      <vt:lpstr>Percobaan korosi (untuk membuktikan faktor-faktor yang mempengaruhi korosi</vt:lpstr>
      <vt:lpstr>Slide 16</vt:lpstr>
      <vt:lpstr>Slide 17</vt:lpstr>
      <vt:lpstr>Faktor – Faktor yang Mempengaruhi Korosi Besi  </vt:lpstr>
      <vt:lpstr>Slide 19</vt:lpstr>
      <vt:lpstr>Pengaruh Logam Lain Terhadap Korosi Besi </vt:lpstr>
      <vt:lpstr>Cara – Cara Pencegahan Korosi Besi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PENERAPAN SEL VOLTA DALAM KEHIDUPAN SEHARI-HARI DAN KOROSI</dc:title>
  <dc:creator>Mufidah</dc:creator>
  <cp:lastModifiedBy>LENOVO E1</cp:lastModifiedBy>
  <cp:revision>106</cp:revision>
  <dcterms:created xsi:type="dcterms:W3CDTF">2015-09-05T11:06:14Z</dcterms:created>
  <dcterms:modified xsi:type="dcterms:W3CDTF">2015-10-20T00:33:35Z</dcterms:modified>
</cp:coreProperties>
</file>