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21"/>
  </p:notesMasterIdLst>
  <p:sldIdLst>
    <p:sldId id="256" r:id="rId2"/>
    <p:sldId id="257" r:id="rId3"/>
    <p:sldId id="258" r:id="rId4"/>
    <p:sldId id="259" r:id="rId5"/>
    <p:sldId id="260" r:id="rId6"/>
    <p:sldId id="263" r:id="rId7"/>
    <p:sldId id="281" r:id="rId8"/>
    <p:sldId id="261" r:id="rId9"/>
    <p:sldId id="262" r:id="rId10"/>
    <p:sldId id="264" r:id="rId11"/>
    <p:sldId id="265" r:id="rId12"/>
    <p:sldId id="266" r:id="rId13"/>
    <p:sldId id="267" r:id="rId14"/>
    <p:sldId id="268" r:id="rId15"/>
    <p:sldId id="277" r:id="rId16"/>
    <p:sldId id="280" r:id="rId17"/>
    <p:sldId id="279" r:id="rId18"/>
    <p:sldId id="278" r:id="rId19"/>
    <p:sldId id="273" r:id="rId20"/>
  </p:sldIdLst>
  <p:sldSz cx="18288000" cy="10287000"/>
  <p:notesSz cx="6858000" cy="9144000"/>
  <p:embeddedFontLst>
    <p:embeddedFont>
      <p:font typeface="Adobe Arabic" panose="02040503050201020203" charset="-78"/>
      <p:regular r:id="rId2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C2B30"/>
    <a:srgbClr val="EEED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 varScale="1">
        <p:scale>
          <a:sx n="43" d="100"/>
          <a:sy n="43" d="100"/>
        </p:scale>
        <p:origin x="936" y="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1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رأس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endParaRPr lang="en-AE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fld id="{C8645973-42AC-4354-827A-F6095EE88F0A}" type="datetimeFigureOut">
              <a:rPr lang="en-AE" smtClean="0"/>
              <a:t>01/05/2024</a:t>
            </a:fld>
            <a:endParaRPr lang="en-AE"/>
          </a:p>
        </p:txBody>
      </p:sp>
      <p:sp>
        <p:nvSpPr>
          <p:cNvPr id="4" name="عنصر نائب لصورة الشريحة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en-AE"/>
          </a:p>
        </p:txBody>
      </p:sp>
      <p:sp>
        <p:nvSpPr>
          <p:cNvPr id="5" name="عنصر نائب للملاحظات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1"/>
          <a:lstStyle/>
          <a:p>
            <a:pPr lvl="0"/>
            <a:r>
              <a:rPr lang="ar-SA"/>
              <a:t>انقر لتحرير أنماط نص الشكل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en-AE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endParaRPr lang="en-AE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fld id="{279E3812-62AC-4E2D-92CB-4930C9B8EF52}" type="slidenum">
              <a:rPr lang="en-AE" smtClean="0"/>
              <a:t>‹#›</a:t>
            </a:fld>
            <a:endParaRPr lang="en-AE"/>
          </a:p>
        </p:txBody>
      </p:sp>
    </p:spTree>
    <p:extLst>
      <p:ext uri="{BB962C8B-B14F-4D97-AF65-F5344CB8AC3E}">
        <p14:creationId xmlns:p14="http://schemas.microsoft.com/office/powerpoint/2010/main" val="20188130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E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9E3812-62AC-4E2D-92CB-4930C9B8EF52}" type="slidenum">
              <a:rPr lang="en-AE" smtClean="0"/>
              <a:t>6</a:t>
            </a:fld>
            <a:endParaRPr lang="en-AE"/>
          </a:p>
        </p:txBody>
      </p:sp>
    </p:spTree>
    <p:extLst>
      <p:ext uri="{BB962C8B-B14F-4D97-AF65-F5344CB8AC3E}">
        <p14:creationId xmlns:p14="http://schemas.microsoft.com/office/powerpoint/2010/main" val="3577948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sv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29.png"/><Relationship Id="rId7" Type="http://schemas.openxmlformats.org/officeDocument/2006/relationships/image" Target="../media/image33.svg"/><Relationship Id="rId12" Type="http://schemas.openxmlformats.org/officeDocument/2006/relationships/image" Target="../media/image38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png"/><Relationship Id="rId11" Type="http://schemas.openxmlformats.org/officeDocument/2006/relationships/image" Target="../media/image37.png"/><Relationship Id="rId5" Type="http://schemas.openxmlformats.org/officeDocument/2006/relationships/image" Target="../media/image31.png"/><Relationship Id="rId10" Type="http://schemas.openxmlformats.org/officeDocument/2006/relationships/image" Target="../media/image36.svg"/><Relationship Id="rId4" Type="http://schemas.openxmlformats.org/officeDocument/2006/relationships/image" Target="../media/image30.png"/><Relationship Id="rId9" Type="http://schemas.openxmlformats.org/officeDocument/2006/relationships/image" Target="../media/image35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svg"/><Relationship Id="rId3" Type="http://schemas.openxmlformats.org/officeDocument/2006/relationships/image" Target="../media/image39.png"/><Relationship Id="rId7" Type="http://schemas.openxmlformats.org/officeDocument/2006/relationships/image" Target="../media/image4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svg"/><Relationship Id="rId5" Type="http://schemas.openxmlformats.org/officeDocument/2006/relationships/image" Target="../media/image40.png"/><Relationship Id="rId10" Type="http://schemas.openxmlformats.org/officeDocument/2006/relationships/image" Target="../media/image45.svg"/><Relationship Id="rId4" Type="http://schemas.microsoft.com/office/2007/relationships/hdphoto" Target="../media/hdphoto1.wdp"/><Relationship Id="rId9" Type="http://schemas.openxmlformats.org/officeDocument/2006/relationships/image" Target="../media/image44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svg"/><Relationship Id="rId3" Type="http://schemas.openxmlformats.org/officeDocument/2006/relationships/image" Target="../media/image46.png"/><Relationship Id="rId7" Type="http://schemas.openxmlformats.org/officeDocument/2006/relationships/image" Target="../media/image4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svg"/><Relationship Id="rId5" Type="http://schemas.openxmlformats.org/officeDocument/2006/relationships/image" Target="../media/image48.png"/><Relationship Id="rId4" Type="http://schemas.openxmlformats.org/officeDocument/2006/relationships/image" Target="../media/image47.sv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svg"/><Relationship Id="rId3" Type="http://schemas.openxmlformats.org/officeDocument/2006/relationships/image" Target="../media/image49.png"/><Relationship Id="rId7" Type="http://schemas.openxmlformats.org/officeDocument/2006/relationships/image" Target="../media/image5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2.svg"/><Relationship Id="rId5" Type="http://schemas.openxmlformats.org/officeDocument/2006/relationships/image" Target="../media/image51.png"/><Relationship Id="rId4" Type="http://schemas.openxmlformats.org/officeDocument/2006/relationships/image" Target="../media/image50.sv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png"/><Relationship Id="rId13" Type="http://schemas.openxmlformats.org/officeDocument/2006/relationships/image" Target="../media/image560.png"/><Relationship Id="rId3" Type="http://schemas.openxmlformats.org/officeDocument/2006/relationships/image" Target="../media/image53.png"/><Relationship Id="rId7" Type="http://schemas.openxmlformats.org/officeDocument/2006/relationships/image" Target="../media/image54.png"/><Relationship Id="rId12" Type="http://schemas.openxmlformats.org/officeDocument/2006/relationships/slide" Target="slide17.xml"/><Relationship Id="rId2" Type="http://schemas.openxmlformats.org/officeDocument/2006/relationships/image" Target="../media/image1.png"/><Relationship Id="rId16" Type="http://schemas.openxmlformats.org/officeDocument/2006/relationships/image" Target="../media/image570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5.xml"/><Relationship Id="rId11" Type="http://schemas.openxmlformats.org/officeDocument/2006/relationships/image" Target="../media/image57.png"/><Relationship Id="rId5" Type="http://schemas.openxmlformats.org/officeDocument/2006/relationships/image" Target="../media/image55.png"/><Relationship Id="rId15" Type="http://schemas.openxmlformats.org/officeDocument/2006/relationships/slide" Target="slide18.xml"/><Relationship Id="rId10" Type="http://schemas.openxmlformats.org/officeDocument/2006/relationships/image" Target="../media/image550.png"/><Relationship Id="rId4" Type="http://schemas.openxmlformats.org/officeDocument/2006/relationships/image" Target="../media/image54.svg"/><Relationship Id="rId9" Type="http://schemas.openxmlformats.org/officeDocument/2006/relationships/slide" Target="slide16.xml"/><Relationship Id="rId14" Type="http://schemas.openxmlformats.org/officeDocument/2006/relationships/image" Target="../media/image5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0.svg"/><Relationship Id="rId5" Type="http://schemas.openxmlformats.org/officeDocument/2006/relationships/image" Target="../media/image59.png"/><Relationship Id="rId4" Type="http://schemas.openxmlformats.org/officeDocument/2006/relationships/image" Target="../media/image54.sv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2.svg"/><Relationship Id="rId5" Type="http://schemas.openxmlformats.org/officeDocument/2006/relationships/image" Target="../media/image61.png"/><Relationship Id="rId4" Type="http://schemas.openxmlformats.org/officeDocument/2006/relationships/image" Target="../media/image54.sv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4.svg"/><Relationship Id="rId5" Type="http://schemas.openxmlformats.org/officeDocument/2006/relationships/image" Target="../media/image63.png"/><Relationship Id="rId4" Type="http://schemas.openxmlformats.org/officeDocument/2006/relationships/image" Target="../media/image54.sv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6.svg"/><Relationship Id="rId5" Type="http://schemas.openxmlformats.org/officeDocument/2006/relationships/image" Target="../media/image65.png"/><Relationship Id="rId4" Type="http://schemas.openxmlformats.org/officeDocument/2006/relationships/image" Target="../media/image54.sv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9.png"/><Relationship Id="rId4" Type="http://schemas.openxmlformats.org/officeDocument/2006/relationships/image" Target="../media/image6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sv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sv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svg"/><Relationship Id="rId5" Type="http://schemas.openxmlformats.org/officeDocument/2006/relationships/image" Target="../media/image17.png"/><Relationship Id="rId10" Type="http://schemas.openxmlformats.org/officeDocument/2006/relationships/image" Target="../media/image22.svg"/><Relationship Id="rId4" Type="http://schemas.openxmlformats.org/officeDocument/2006/relationships/image" Target="../media/image16.svg"/><Relationship Id="rId9" Type="http://schemas.openxmlformats.org/officeDocument/2006/relationships/image" Target="../media/image2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svg"/><Relationship Id="rId4" Type="http://schemas.openxmlformats.org/officeDocument/2006/relationships/image" Target="../media/image2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5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3.sv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433828" y="437085"/>
            <a:ext cx="17366622" cy="9341428"/>
          </a:xfrm>
          <a:prstGeom prst="rect">
            <a:avLst/>
          </a:prstGeom>
          <a:solidFill>
            <a:srgbClr val="5D7963"/>
          </a:solidFill>
        </p:spPr>
        <p:txBody>
          <a:bodyPr/>
          <a:lstStyle/>
          <a:p>
            <a:endParaRPr lang="en-GB"/>
          </a:p>
        </p:txBody>
      </p:sp>
      <p:pic>
        <p:nvPicPr>
          <p:cNvPr id="3" name="Picture 3"/>
          <p:cNvPicPr>
            <a:picLocks noChangeAspect="1"/>
          </p:cNvPicPr>
          <p:nvPr/>
        </p:nvPicPr>
        <p:blipFill>
          <a:blip r:embed="rId2"/>
          <a:srcRect t="17284" b="16326"/>
          <a:stretch>
            <a:fillRect/>
          </a:stretch>
        </p:blipFill>
        <p:spPr>
          <a:xfrm>
            <a:off x="1028700" y="1028700"/>
            <a:ext cx="16230600" cy="8229600"/>
          </a:xfrm>
          <a:prstGeom prst="rect">
            <a:avLst/>
          </a:prstGeom>
        </p:spPr>
      </p:pic>
      <p:grpSp>
        <p:nvGrpSpPr>
          <p:cNvPr id="4" name="Group 4"/>
          <p:cNvGrpSpPr/>
          <p:nvPr/>
        </p:nvGrpSpPr>
        <p:grpSpPr>
          <a:xfrm>
            <a:off x="12776795" y="1028700"/>
            <a:ext cx="4482505" cy="1131331"/>
            <a:chOff x="0" y="0"/>
            <a:chExt cx="1913890" cy="483043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1913890" cy="483043"/>
            </a:xfrm>
            <a:custGeom>
              <a:avLst/>
              <a:gdLst/>
              <a:ahLst/>
              <a:cxnLst/>
              <a:rect l="l" t="t" r="r" b="b"/>
              <a:pathLst>
                <a:path w="1913890" h="483043">
                  <a:moveTo>
                    <a:pt x="0" y="0"/>
                  </a:moveTo>
                  <a:lnTo>
                    <a:pt x="1913890" y="0"/>
                  </a:lnTo>
                  <a:lnTo>
                    <a:pt x="1913890" y="483043"/>
                  </a:lnTo>
                  <a:lnTo>
                    <a:pt x="0" y="483043"/>
                  </a:lnTo>
                  <a:close/>
                </a:path>
              </a:pathLst>
            </a:custGeom>
            <a:solidFill>
              <a:srgbClr val="DDD8D4"/>
            </a:solidFill>
          </p:spPr>
          <p:txBody>
            <a:bodyPr/>
            <a:lstStyle/>
            <a:p>
              <a:endParaRPr lang="en-GB"/>
            </a:p>
          </p:txBody>
        </p:sp>
      </p:grpSp>
      <p:pic>
        <p:nvPicPr>
          <p:cNvPr id="6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 rot="902034">
            <a:off x="16569827" y="495855"/>
            <a:ext cx="577308" cy="941013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5"/>
          <a:srcRect l="14687" t="59937"/>
          <a:stretch>
            <a:fillRect/>
          </a:stretch>
        </p:blipFill>
        <p:spPr>
          <a:xfrm>
            <a:off x="3351990" y="3908823"/>
            <a:ext cx="11530298" cy="2469354"/>
          </a:xfrm>
          <a:prstGeom prst="rect">
            <a:avLst/>
          </a:prstGeom>
        </p:spPr>
      </p:pic>
      <p:sp>
        <p:nvSpPr>
          <p:cNvPr id="8" name="TextBox 8"/>
          <p:cNvSpPr txBox="1"/>
          <p:nvPr/>
        </p:nvSpPr>
        <p:spPr>
          <a:xfrm>
            <a:off x="12189123" y="1103193"/>
            <a:ext cx="5657850" cy="100989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279"/>
              </a:lnSpc>
            </a:pPr>
            <a:r>
              <a:rPr lang="en-US" sz="8000">
                <a:solidFill>
                  <a:srgbClr val="000000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التمهيد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l="15720" r="15720"/>
          <a:stretch>
            <a:fillRect/>
          </a:stretch>
        </p:blipFill>
        <p:spPr>
          <a:xfrm>
            <a:off x="8133888" y="-419100"/>
            <a:ext cx="10775254" cy="12003691"/>
          </a:xfrm>
          <a:prstGeom prst="rect">
            <a:avLst/>
          </a:prstGeom>
        </p:spPr>
      </p:pic>
      <p:grpSp>
        <p:nvGrpSpPr>
          <p:cNvPr id="3" name="Group 3"/>
          <p:cNvGrpSpPr/>
          <p:nvPr/>
        </p:nvGrpSpPr>
        <p:grpSpPr>
          <a:xfrm>
            <a:off x="0" y="0"/>
            <a:ext cx="11506411" cy="10287000"/>
            <a:chOff x="0" y="0"/>
            <a:chExt cx="3892292" cy="347980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3892292" cy="3479800"/>
            </a:xfrm>
            <a:custGeom>
              <a:avLst/>
              <a:gdLst/>
              <a:ahLst/>
              <a:cxnLst/>
              <a:rect l="l" t="t" r="r" b="b"/>
              <a:pathLst>
                <a:path w="3892292" h="3479800">
                  <a:moveTo>
                    <a:pt x="0" y="0"/>
                  </a:moveTo>
                  <a:lnTo>
                    <a:pt x="3892292" y="0"/>
                  </a:lnTo>
                  <a:lnTo>
                    <a:pt x="3892292" y="3479800"/>
                  </a:lnTo>
                  <a:lnTo>
                    <a:pt x="0" y="3479800"/>
                  </a:lnTo>
                  <a:close/>
                </a:path>
              </a:pathLst>
            </a:custGeom>
            <a:solidFill>
              <a:srgbClr val="DDD8D4"/>
            </a:solidFill>
          </p:spPr>
          <p:txBody>
            <a:bodyPr/>
            <a:lstStyle/>
            <a:p>
              <a:endParaRPr lang="en-GB"/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11958996" y="414679"/>
            <a:ext cx="5657850" cy="1293623"/>
            <a:chOff x="0" y="0"/>
            <a:chExt cx="7543800" cy="1724831"/>
          </a:xfrm>
        </p:grpSpPr>
        <p:grpSp>
          <p:nvGrpSpPr>
            <p:cNvPr id="7" name="Group 7"/>
            <p:cNvGrpSpPr/>
            <p:nvPr/>
          </p:nvGrpSpPr>
          <p:grpSpPr>
            <a:xfrm>
              <a:off x="0" y="0"/>
              <a:ext cx="7543800" cy="1637389"/>
              <a:chOff x="0" y="0"/>
              <a:chExt cx="1913890" cy="415412"/>
            </a:xfrm>
          </p:grpSpPr>
          <p:sp>
            <p:nvSpPr>
              <p:cNvPr id="8" name="Freeform 8"/>
              <p:cNvSpPr/>
              <p:nvPr/>
            </p:nvSpPr>
            <p:spPr>
              <a:xfrm>
                <a:off x="0" y="0"/>
                <a:ext cx="1913890" cy="415412"/>
              </a:xfrm>
              <a:custGeom>
                <a:avLst/>
                <a:gdLst/>
                <a:ahLst/>
                <a:cxnLst/>
                <a:rect l="l" t="t" r="r" b="b"/>
                <a:pathLst>
                  <a:path w="1913890" h="415412">
                    <a:moveTo>
                      <a:pt x="0" y="0"/>
                    </a:moveTo>
                    <a:lnTo>
                      <a:pt x="1913890" y="0"/>
                    </a:lnTo>
                    <a:lnTo>
                      <a:pt x="1913890" y="415412"/>
                    </a:lnTo>
                    <a:lnTo>
                      <a:pt x="0" y="415412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/>
              <a:lstStyle/>
              <a:p>
                <a:endParaRPr lang="en-GB"/>
              </a:p>
            </p:txBody>
          </p:sp>
        </p:grpSp>
        <p:pic>
          <p:nvPicPr>
            <p:cNvPr id="9" name="Picture 9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>
            <a:xfrm>
              <a:off x="2560086" y="0"/>
              <a:ext cx="1750833" cy="1724831"/>
            </a:xfrm>
            <a:prstGeom prst="rect">
              <a:avLst/>
            </a:prstGeom>
          </p:spPr>
        </p:pic>
        <p:pic>
          <p:nvPicPr>
            <p:cNvPr id="10" name="Picture 10"/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>
            <a:xfrm>
              <a:off x="906101" y="0"/>
              <a:ext cx="1653986" cy="1662094"/>
            </a:xfrm>
            <a:prstGeom prst="rect">
              <a:avLst/>
            </a:prstGeom>
          </p:spPr>
        </p:pic>
      </p:grpSp>
      <p:grpSp>
        <p:nvGrpSpPr>
          <p:cNvPr id="25" name="مجموعة 24">
            <a:extLst>
              <a:ext uri="{FF2B5EF4-FFF2-40B4-BE49-F238E27FC236}">
                <a16:creationId xmlns:a16="http://schemas.microsoft.com/office/drawing/2014/main" id="{8E0727FD-8EC4-46FC-98FF-B5D05BBAB01B}"/>
              </a:ext>
            </a:extLst>
          </p:cNvPr>
          <p:cNvGrpSpPr/>
          <p:nvPr/>
        </p:nvGrpSpPr>
        <p:grpSpPr>
          <a:xfrm>
            <a:off x="12171089" y="2355919"/>
            <a:ext cx="5233664" cy="5575162"/>
            <a:chOff x="12171089" y="2355919"/>
            <a:chExt cx="5233664" cy="5575162"/>
          </a:xfrm>
        </p:grpSpPr>
        <p:sp>
          <p:nvSpPr>
            <p:cNvPr id="5" name="AutoShape 5"/>
            <p:cNvSpPr/>
            <p:nvPr/>
          </p:nvSpPr>
          <p:spPr>
            <a:xfrm>
              <a:off x="12171089" y="2355919"/>
              <a:ext cx="5233664" cy="5575162"/>
            </a:xfrm>
            <a:prstGeom prst="rect">
              <a:avLst/>
            </a:prstGeom>
            <a:solidFill>
              <a:srgbClr val="5D7963"/>
            </a:solidFill>
          </p:spPr>
          <p:txBody>
            <a:bodyPr/>
            <a:lstStyle/>
            <a:p>
              <a:endParaRPr lang="en-GB"/>
            </a:p>
          </p:txBody>
        </p:sp>
        <p:sp>
          <p:nvSpPr>
            <p:cNvPr id="18" name="TextBox 18"/>
            <p:cNvSpPr txBox="1"/>
            <p:nvPr/>
          </p:nvSpPr>
          <p:spPr>
            <a:xfrm>
              <a:off x="12171089" y="2949299"/>
              <a:ext cx="5035058" cy="225446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8400"/>
                </a:lnSpc>
              </a:pPr>
              <a:r>
                <a:rPr lang="en-US" sz="9600">
                  <a:solidFill>
                    <a:srgbClr val="FFFFFF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عدد ثمار التقوى على الفرد</a:t>
              </a:r>
            </a:p>
          </p:txBody>
        </p:sp>
      </p:grpSp>
      <p:sp>
        <p:nvSpPr>
          <p:cNvPr id="19" name="TextBox 19"/>
          <p:cNvSpPr txBox="1"/>
          <p:nvPr/>
        </p:nvSpPr>
        <p:spPr>
          <a:xfrm>
            <a:off x="14787921" y="312765"/>
            <a:ext cx="2871352" cy="107721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400"/>
              </a:lnSpc>
            </a:pPr>
            <a:r>
              <a:rPr lang="en-US" sz="6000">
                <a:solidFill>
                  <a:srgbClr val="000000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عدد</a:t>
            </a:r>
          </a:p>
        </p:txBody>
      </p:sp>
      <p:grpSp>
        <p:nvGrpSpPr>
          <p:cNvPr id="26" name="مجموعة 25">
            <a:extLst>
              <a:ext uri="{FF2B5EF4-FFF2-40B4-BE49-F238E27FC236}">
                <a16:creationId xmlns:a16="http://schemas.microsoft.com/office/drawing/2014/main" id="{48C73EEA-418B-4C11-90C7-FA44C38CF7A0}"/>
              </a:ext>
            </a:extLst>
          </p:cNvPr>
          <p:cNvGrpSpPr/>
          <p:nvPr/>
        </p:nvGrpSpPr>
        <p:grpSpPr>
          <a:xfrm>
            <a:off x="288567" y="816569"/>
            <a:ext cx="10629702" cy="1783466"/>
            <a:chOff x="288567" y="816569"/>
            <a:chExt cx="10629702" cy="1783466"/>
          </a:xfrm>
        </p:grpSpPr>
        <p:pic>
          <p:nvPicPr>
            <p:cNvPr id="11" name="Picture 11"/>
            <p:cNvPicPr>
              <a:picLocks noChangeAspect="1"/>
            </p:cNvPicPr>
            <p:nvPr/>
          </p:nvPicPr>
          <p:blipFill>
            <a:blip r:embed="rId5"/>
            <a:srcRect t="12212" b="75270"/>
            <a:stretch>
              <a:fillRect/>
            </a:stretch>
          </p:blipFill>
          <p:spPr>
            <a:xfrm>
              <a:off x="588142" y="816569"/>
              <a:ext cx="10330127" cy="1783466"/>
            </a:xfrm>
            <a:prstGeom prst="rect">
              <a:avLst/>
            </a:prstGeom>
          </p:spPr>
        </p:pic>
        <p:pic>
          <p:nvPicPr>
            <p:cNvPr id="14" name="Picture 1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rcRect/>
            <a:stretch>
              <a:fillRect/>
            </a:stretch>
          </p:blipFill>
          <p:spPr>
            <a:xfrm>
              <a:off x="9635744" y="1484947"/>
              <a:ext cx="480153" cy="704472"/>
            </a:xfrm>
            <a:prstGeom prst="rect">
              <a:avLst/>
            </a:prstGeom>
          </p:spPr>
        </p:pic>
        <p:pic>
          <p:nvPicPr>
            <p:cNvPr id="17" name="Picture 17"/>
            <p:cNvPicPr>
              <a:picLocks noChangeAspect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>
            <a:xfrm>
              <a:off x="288567" y="1218015"/>
              <a:ext cx="955839" cy="1137904"/>
            </a:xfrm>
            <a:prstGeom prst="rect">
              <a:avLst/>
            </a:prstGeom>
          </p:spPr>
        </p:pic>
        <p:sp>
          <p:nvSpPr>
            <p:cNvPr id="20" name="TextBox 20"/>
            <p:cNvSpPr txBox="1"/>
            <p:nvPr/>
          </p:nvSpPr>
          <p:spPr>
            <a:xfrm>
              <a:off x="2084233" y="908722"/>
              <a:ext cx="7730393" cy="1554913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5931"/>
                </a:lnSpc>
              </a:pPr>
              <a:r>
                <a:rPr lang="en-US" sz="6000" dirty="0" err="1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التقوى</a:t>
              </a:r>
              <a:endParaRPr lang="en-US" sz="6000" dirty="0">
                <a:solidFill>
                  <a:srgbClr val="000000"/>
                </a:solidFill>
                <a:latin typeface="Adobe Arabic" panose="02040503050201020203" pitchFamily="18" charset="-78"/>
                <a:cs typeface="Adobe Arabic" panose="02040503050201020203" pitchFamily="18" charset="-78"/>
              </a:endParaRPr>
            </a:p>
            <a:p>
              <a:pPr algn="ctr">
                <a:lnSpc>
                  <a:spcPts val="5931"/>
                </a:lnSpc>
              </a:pPr>
              <a:r>
                <a:rPr lang="en-US" sz="6000" dirty="0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 </a:t>
              </a:r>
              <a:r>
                <a:rPr lang="en-US" sz="6000" dirty="0" err="1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سبب</a:t>
              </a:r>
              <a:r>
                <a:rPr lang="en-US" sz="6000" dirty="0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 </a:t>
              </a:r>
              <a:r>
                <a:rPr lang="en-US" sz="6000" dirty="0" err="1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من</a:t>
              </a:r>
              <a:r>
                <a:rPr lang="en-US" sz="6000" dirty="0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 </a:t>
              </a:r>
              <a:r>
                <a:rPr lang="en-US" sz="6000" dirty="0" err="1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أسباب</a:t>
              </a:r>
              <a:r>
                <a:rPr lang="en-US" sz="6000" dirty="0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 </a:t>
              </a:r>
              <a:r>
                <a:rPr lang="en-US" sz="6000" dirty="0" err="1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الحصول</a:t>
              </a:r>
              <a:r>
                <a:rPr lang="en-US" sz="6000" dirty="0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 </a:t>
              </a:r>
              <a:r>
                <a:rPr lang="en-US" sz="6000" dirty="0" err="1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على</a:t>
              </a:r>
              <a:r>
                <a:rPr lang="en-US" sz="6000" dirty="0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 </a:t>
              </a:r>
              <a:r>
                <a:rPr lang="en-US" sz="6000" dirty="0" err="1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المعرفة</a:t>
              </a:r>
              <a:endParaRPr lang="en-US" sz="6000" dirty="0">
                <a:solidFill>
                  <a:srgbClr val="000000"/>
                </a:solidFill>
                <a:latin typeface="Adobe Arabic" panose="02040503050201020203" pitchFamily="18" charset="-78"/>
                <a:cs typeface="Adobe Arabic" panose="02040503050201020203" pitchFamily="18" charset="-78"/>
              </a:endParaRPr>
            </a:p>
          </p:txBody>
        </p:sp>
      </p:grpSp>
      <p:grpSp>
        <p:nvGrpSpPr>
          <p:cNvPr id="27" name="مجموعة 26">
            <a:extLst>
              <a:ext uri="{FF2B5EF4-FFF2-40B4-BE49-F238E27FC236}">
                <a16:creationId xmlns:a16="http://schemas.microsoft.com/office/drawing/2014/main" id="{AA060221-EFC1-445A-A3B3-64C9298A02F8}"/>
              </a:ext>
            </a:extLst>
          </p:cNvPr>
          <p:cNvGrpSpPr/>
          <p:nvPr/>
        </p:nvGrpSpPr>
        <p:grpSpPr>
          <a:xfrm>
            <a:off x="281296" y="3069339"/>
            <a:ext cx="10629702" cy="1847301"/>
            <a:chOff x="288567" y="2933700"/>
            <a:chExt cx="10629702" cy="1847301"/>
          </a:xfrm>
        </p:grpSpPr>
        <p:pic>
          <p:nvPicPr>
            <p:cNvPr id="12" name="Picture 12"/>
            <p:cNvPicPr>
              <a:picLocks noChangeAspect="1"/>
            </p:cNvPicPr>
            <p:nvPr/>
          </p:nvPicPr>
          <p:blipFill>
            <a:blip r:embed="rId5"/>
            <a:srcRect t="12212" b="75270"/>
            <a:stretch>
              <a:fillRect/>
            </a:stretch>
          </p:blipFill>
          <p:spPr>
            <a:xfrm>
              <a:off x="588142" y="2945116"/>
              <a:ext cx="10330127" cy="1783466"/>
            </a:xfrm>
            <a:prstGeom prst="rect">
              <a:avLst/>
            </a:prstGeom>
          </p:spPr>
        </p:pic>
        <p:pic>
          <p:nvPicPr>
            <p:cNvPr id="15" name="Picture 15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rcRect/>
            <a:stretch>
              <a:fillRect/>
            </a:stretch>
          </p:blipFill>
          <p:spPr>
            <a:xfrm>
              <a:off x="9635744" y="3836849"/>
              <a:ext cx="558097" cy="750749"/>
            </a:xfrm>
            <a:prstGeom prst="rect">
              <a:avLst/>
            </a:prstGeom>
          </p:spPr>
        </p:pic>
        <p:sp>
          <p:nvSpPr>
            <p:cNvPr id="21" name="TextBox 21"/>
            <p:cNvSpPr txBox="1"/>
            <p:nvPr/>
          </p:nvSpPr>
          <p:spPr>
            <a:xfrm>
              <a:off x="1832548" y="2933700"/>
              <a:ext cx="7545745" cy="1847301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7076"/>
                </a:lnSpc>
              </a:pPr>
              <a:r>
                <a:rPr lang="en-US" sz="6600" dirty="0" err="1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المتقي</a:t>
              </a:r>
              <a:r>
                <a:rPr lang="en-US" sz="6600" dirty="0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 </a:t>
              </a:r>
              <a:r>
                <a:rPr lang="en-US" sz="6600" dirty="0" err="1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ينجيه</a:t>
              </a:r>
              <a:r>
                <a:rPr lang="en-US" sz="6600" dirty="0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 </a:t>
              </a:r>
              <a:r>
                <a:rPr lang="en-US" sz="6600" dirty="0" err="1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الله</a:t>
              </a:r>
              <a:r>
                <a:rPr lang="en-US" sz="6600" dirty="0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 </a:t>
              </a:r>
              <a:r>
                <a:rPr lang="en-US" sz="6600" dirty="0" err="1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من</a:t>
              </a:r>
              <a:r>
                <a:rPr lang="en-US" sz="6600" dirty="0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 </a:t>
              </a:r>
              <a:r>
                <a:rPr lang="en-US" sz="6600" dirty="0" err="1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الشدائد</a:t>
              </a:r>
              <a:r>
                <a:rPr lang="en-US" sz="6600" dirty="0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 </a:t>
              </a:r>
              <a:r>
                <a:rPr lang="en-US" sz="6600" dirty="0" err="1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والكرب</a:t>
              </a:r>
              <a:r>
                <a:rPr lang="en-US" sz="6600" dirty="0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 </a:t>
              </a:r>
              <a:r>
                <a:rPr lang="en-US" sz="6600" dirty="0" err="1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والمتاعب</a:t>
              </a:r>
              <a:endParaRPr lang="en-US" sz="6600" dirty="0">
                <a:solidFill>
                  <a:srgbClr val="000000"/>
                </a:solidFill>
                <a:latin typeface="Adobe Arabic" panose="02040503050201020203" pitchFamily="18" charset="-78"/>
                <a:cs typeface="Adobe Arabic" panose="02040503050201020203" pitchFamily="18" charset="-78"/>
              </a:endParaRPr>
            </a:p>
          </p:txBody>
        </p:sp>
        <p:pic>
          <p:nvPicPr>
            <p:cNvPr id="23" name="Picture 23"/>
            <p:cNvPicPr>
              <a:picLocks noChangeAspect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>
            <a:xfrm>
              <a:off x="288567" y="3449695"/>
              <a:ext cx="955839" cy="1137904"/>
            </a:xfrm>
            <a:prstGeom prst="rect">
              <a:avLst/>
            </a:prstGeom>
          </p:spPr>
        </p:pic>
      </p:grpSp>
      <p:grpSp>
        <p:nvGrpSpPr>
          <p:cNvPr id="28" name="مجموعة 27">
            <a:extLst>
              <a:ext uri="{FF2B5EF4-FFF2-40B4-BE49-F238E27FC236}">
                <a16:creationId xmlns:a16="http://schemas.microsoft.com/office/drawing/2014/main" id="{E0FDF36C-89FC-4478-AC72-EC2CD1CBB751}"/>
              </a:ext>
            </a:extLst>
          </p:cNvPr>
          <p:cNvGrpSpPr/>
          <p:nvPr/>
        </p:nvGrpSpPr>
        <p:grpSpPr>
          <a:xfrm>
            <a:off x="281296" y="5227817"/>
            <a:ext cx="10629702" cy="1956736"/>
            <a:chOff x="288567" y="4970230"/>
            <a:chExt cx="10629702" cy="1956736"/>
          </a:xfrm>
        </p:grpSpPr>
        <p:pic>
          <p:nvPicPr>
            <p:cNvPr id="13" name="Picture 13"/>
            <p:cNvPicPr>
              <a:picLocks noChangeAspect="1"/>
            </p:cNvPicPr>
            <p:nvPr/>
          </p:nvPicPr>
          <p:blipFill>
            <a:blip r:embed="rId5"/>
            <a:srcRect t="12212" b="75270"/>
            <a:stretch>
              <a:fillRect/>
            </a:stretch>
          </p:blipFill>
          <p:spPr>
            <a:xfrm>
              <a:off x="588142" y="5143500"/>
              <a:ext cx="10330127" cy="1783466"/>
            </a:xfrm>
            <a:prstGeom prst="rect">
              <a:avLst/>
            </a:prstGeom>
          </p:spPr>
        </p:pic>
        <p:pic>
          <p:nvPicPr>
            <p:cNvPr id="16" name="Picture 16"/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rcRect/>
            <a:stretch>
              <a:fillRect/>
            </a:stretch>
          </p:blipFill>
          <p:spPr>
            <a:xfrm>
              <a:off x="9701936" y="6035233"/>
              <a:ext cx="491904" cy="750749"/>
            </a:xfrm>
            <a:prstGeom prst="rect">
              <a:avLst/>
            </a:prstGeom>
          </p:spPr>
        </p:pic>
        <p:sp>
          <p:nvSpPr>
            <p:cNvPr id="22" name="TextBox 22"/>
            <p:cNvSpPr txBox="1"/>
            <p:nvPr/>
          </p:nvSpPr>
          <p:spPr>
            <a:xfrm>
              <a:off x="1244407" y="4970230"/>
              <a:ext cx="8703481" cy="168956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6513"/>
                </a:lnSpc>
              </a:pPr>
              <a:r>
                <a:rPr lang="en-US" sz="6000" dirty="0" err="1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ييسر</a:t>
              </a:r>
              <a:r>
                <a:rPr lang="en-US" sz="6000" dirty="0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 </a:t>
              </a:r>
              <a:r>
                <a:rPr lang="en-US" sz="6000" dirty="0" err="1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الله</a:t>
              </a:r>
              <a:r>
                <a:rPr lang="en-US" sz="6000" dirty="0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 </a:t>
              </a:r>
              <a:r>
                <a:rPr lang="en-US" sz="6000" dirty="0" err="1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تعالى</a:t>
              </a:r>
              <a:r>
                <a:rPr lang="en-US" sz="6000" dirty="0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 </a:t>
              </a:r>
              <a:r>
                <a:rPr lang="en-US" sz="6000" dirty="0" err="1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أمر</a:t>
              </a:r>
              <a:r>
                <a:rPr lang="en-US" sz="6000" dirty="0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 </a:t>
              </a:r>
              <a:r>
                <a:rPr lang="en-US" sz="6000" dirty="0" err="1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المتقي</a:t>
              </a:r>
              <a:r>
                <a:rPr lang="en-US" sz="6000" dirty="0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 </a:t>
              </a:r>
              <a:r>
                <a:rPr lang="en-US" sz="6000" dirty="0" err="1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ويفتح</a:t>
              </a:r>
              <a:r>
                <a:rPr lang="en-US" sz="6000" dirty="0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 </a:t>
              </a:r>
              <a:r>
                <a:rPr lang="en-US" sz="6000" dirty="0" err="1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له</a:t>
              </a:r>
              <a:r>
                <a:rPr lang="en-US" sz="6000" dirty="0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 </a:t>
              </a:r>
              <a:r>
                <a:rPr lang="en-US" sz="6000" dirty="0" err="1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أبواب</a:t>
              </a:r>
              <a:r>
                <a:rPr lang="en-US" sz="6000" dirty="0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 </a:t>
              </a:r>
              <a:r>
                <a:rPr lang="en-US" sz="6000" dirty="0" err="1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الرزق</a:t>
              </a:r>
              <a:r>
                <a:rPr lang="en-US" sz="6000" dirty="0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 </a:t>
              </a:r>
              <a:r>
                <a:rPr lang="en-US" sz="6000" dirty="0" err="1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ويبارك</a:t>
              </a:r>
              <a:r>
                <a:rPr lang="en-US" sz="6000" dirty="0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 </a:t>
              </a:r>
              <a:r>
                <a:rPr lang="en-US" sz="6000" dirty="0" err="1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له</a:t>
              </a:r>
              <a:r>
                <a:rPr lang="en-US" sz="6000" dirty="0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 </a:t>
              </a:r>
              <a:r>
                <a:rPr lang="en-US" sz="6000" dirty="0" err="1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فيه</a:t>
              </a:r>
              <a:r>
                <a:rPr lang="en-US" sz="6000" dirty="0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 </a:t>
              </a:r>
              <a:r>
                <a:rPr lang="en-US" sz="6000" dirty="0" err="1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من</a:t>
              </a:r>
              <a:r>
                <a:rPr lang="en-US" sz="6000" dirty="0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 </a:t>
              </a:r>
              <a:r>
                <a:rPr lang="en-US" sz="6000" dirty="0" err="1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حيث</a:t>
              </a:r>
              <a:r>
                <a:rPr lang="en-US" sz="6000" dirty="0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 </a:t>
              </a:r>
              <a:r>
                <a:rPr lang="en-US" sz="6000" dirty="0" err="1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لا</a:t>
              </a:r>
              <a:r>
                <a:rPr lang="en-US" sz="6000" dirty="0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 </a:t>
              </a:r>
              <a:r>
                <a:rPr lang="en-US" sz="6000" dirty="0" err="1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يدري</a:t>
              </a:r>
              <a:r>
                <a:rPr lang="en-US" sz="6000" dirty="0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 </a:t>
              </a:r>
            </a:p>
          </p:txBody>
        </p:sp>
        <p:pic>
          <p:nvPicPr>
            <p:cNvPr id="24" name="Picture 24"/>
            <p:cNvPicPr>
              <a:picLocks noChangeAspect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>
            <a:xfrm>
              <a:off x="288567" y="5681374"/>
              <a:ext cx="955839" cy="1137904"/>
            </a:xfrm>
            <a:prstGeom prst="rect">
              <a:avLst/>
            </a:prstGeom>
          </p:spPr>
        </p:pic>
      </p:grpSp>
      <p:grpSp>
        <p:nvGrpSpPr>
          <p:cNvPr id="42" name="مجموعة 41">
            <a:extLst>
              <a:ext uri="{FF2B5EF4-FFF2-40B4-BE49-F238E27FC236}">
                <a16:creationId xmlns:a16="http://schemas.microsoft.com/office/drawing/2014/main" id="{6CC77ADB-DD49-4AA1-AFC1-35B049C0EED9}"/>
              </a:ext>
            </a:extLst>
          </p:cNvPr>
          <p:cNvGrpSpPr/>
          <p:nvPr/>
        </p:nvGrpSpPr>
        <p:grpSpPr>
          <a:xfrm>
            <a:off x="0" y="7714314"/>
            <a:ext cx="10629702" cy="1956736"/>
            <a:chOff x="0" y="7714314"/>
            <a:chExt cx="10629702" cy="1956736"/>
          </a:xfrm>
        </p:grpSpPr>
        <p:grpSp>
          <p:nvGrpSpPr>
            <p:cNvPr id="36" name="مجموعة 35">
              <a:extLst>
                <a:ext uri="{FF2B5EF4-FFF2-40B4-BE49-F238E27FC236}">
                  <a16:creationId xmlns:a16="http://schemas.microsoft.com/office/drawing/2014/main" id="{326B1CCD-BC58-4F8F-871F-023E7773C6A1}"/>
                </a:ext>
              </a:extLst>
            </p:cNvPr>
            <p:cNvGrpSpPr/>
            <p:nvPr/>
          </p:nvGrpSpPr>
          <p:grpSpPr>
            <a:xfrm>
              <a:off x="0" y="7714314"/>
              <a:ext cx="10629702" cy="1956736"/>
              <a:chOff x="288567" y="4970230"/>
              <a:chExt cx="10629702" cy="1956736"/>
            </a:xfrm>
          </p:grpSpPr>
          <p:pic>
            <p:nvPicPr>
              <p:cNvPr id="37" name="Picture 13">
                <a:extLst>
                  <a:ext uri="{FF2B5EF4-FFF2-40B4-BE49-F238E27FC236}">
                    <a16:creationId xmlns:a16="http://schemas.microsoft.com/office/drawing/2014/main" id="{429EC5E4-6F87-4072-83B5-7885E7042BA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rcRect t="12212" b="75270"/>
              <a:stretch>
                <a:fillRect/>
              </a:stretch>
            </p:blipFill>
            <p:spPr>
              <a:xfrm>
                <a:off x="588142" y="5143500"/>
                <a:ext cx="10330127" cy="1783466"/>
              </a:xfrm>
              <a:prstGeom prst="rect">
                <a:avLst/>
              </a:prstGeom>
            </p:spPr>
          </p:pic>
          <p:sp>
            <p:nvSpPr>
              <p:cNvPr id="39" name="TextBox 22">
                <a:extLst>
                  <a:ext uri="{FF2B5EF4-FFF2-40B4-BE49-F238E27FC236}">
                    <a16:creationId xmlns:a16="http://schemas.microsoft.com/office/drawing/2014/main" id="{41B1835C-989D-424F-845E-9E6E1D439F01}"/>
                  </a:ext>
                </a:extLst>
              </p:cNvPr>
              <p:cNvSpPr txBox="1"/>
              <p:nvPr/>
            </p:nvSpPr>
            <p:spPr>
              <a:xfrm>
                <a:off x="1244407" y="4970230"/>
                <a:ext cx="8703481" cy="1689565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 algn="ctr">
                  <a:lnSpc>
                    <a:spcPts val="6513"/>
                  </a:lnSpc>
                </a:pPr>
                <a:r>
                  <a:rPr lang="en-US" sz="6000" dirty="0" err="1">
                    <a:solidFill>
                      <a:srgbClr val="000000"/>
                    </a:solidFill>
                    <a:latin typeface="Adobe Arabic" panose="02040503050201020203" pitchFamily="18" charset="-78"/>
                    <a:cs typeface="Adobe Arabic" panose="02040503050201020203" pitchFamily="18" charset="-78"/>
                  </a:rPr>
                  <a:t>ييسر</a:t>
                </a:r>
                <a:r>
                  <a:rPr lang="en-US" sz="6000" dirty="0">
                    <a:solidFill>
                      <a:srgbClr val="000000"/>
                    </a:solidFill>
                    <a:latin typeface="Adobe Arabic" panose="02040503050201020203" pitchFamily="18" charset="-78"/>
                    <a:cs typeface="Adobe Arabic" panose="02040503050201020203" pitchFamily="18" charset="-78"/>
                  </a:rPr>
                  <a:t> </a:t>
                </a:r>
                <a:r>
                  <a:rPr lang="en-US" sz="6000" dirty="0" err="1">
                    <a:solidFill>
                      <a:srgbClr val="000000"/>
                    </a:solidFill>
                    <a:latin typeface="Adobe Arabic" panose="02040503050201020203" pitchFamily="18" charset="-78"/>
                    <a:cs typeface="Adobe Arabic" panose="02040503050201020203" pitchFamily="18" charset="-78"/>
                  </a:rPr>
                  <a:t>الله</a:t>
                </a:r>
                <a:r>
                  <a:rPr lang="en-US" sz="6000" dirty="0">
                    <a:solidFill>
                      <a:srgbClr val="000000"/>
                    </a:solidFill>
                    <a:latin typeface="Adobe Arabic" panose="02040503050201020203" pitchFamily="18" charset="-78"/>
                    <a:cs typeface="Adobe Arabic" panose="02040503050201020203" pitchFamily="18" charset="-78"/>
                  </a:rPr>
                  <a:t> </a:t>
                </a:r>
                <a:r>
                  <a:rPr lang="en-US" sz="6000" dirty="0" err="1">
                    <a:solidFill>
                      <a:srgbClr val="000000"/>
                    </a:solidFill>
                    <a:latin typeface="Adobe Arabic" panose="02040503050201020203" pitchFamily="18" charset="-78"/>
                    <a:cs typeface="Adobe Arabic" panose="02040503050201020203" pitchFamily="18" charset="-78"/>
                  </a:rPr>
                  <a:t>تعالى</a:t>
                </a:r>
                <a:r>
                  <a:rPr lang="en-US" sz="6000" dirty="0">
                    <a:solidFill>
                      <a:srgbClr val="000000"/>
                    </a:solidFill>
                    <a:latin typeface="Adobe Arabic" panose="02040503050201020203" pitchFamily="18" charset="-78"/>
                    <a:cs typeface="Adobe Arabic" panose="02040503050201020203" pitchFamily="18" charset="-78"/>
                  </a:rPr>
                  <a:t> </a:t>
                </a:r>
                <a:r>
                  <a:rPr lang="en-US" sz="6000" dirty="0" err="1">
                    <a:solidFill>
                      <a:srgbClr val="000000"/>
                    </a:solidFill>
                    <a:latin typeface="Adobe Arabic" panose="02040503050201020203" pitchFamily="18" charset="-78"/>
                    <a:cs typeface="Adobe Arabic" panose="02040503050201020203" pitchFamily="18" charset="-78"/>
                  </a:rPr>
                  <a:t>أمر</a:t>
                </a:r>
                <a:r>
                  <a:rPr lang="en-US" sz="6000" dirty="0">
                    <a:solidFill>
                      <a:srgbClr val="000000"/>
                    </a:solidFill>
                    <a:latin typeface="Adobe Arabic" panose="02040503050201020203" pitchFamily="18" charset="-78"/>
                    <a:cs typeface="Adobe Arabic" panose="02040503050201020203" pitchFamily="18" charset="-78"/>
                  </a:rPr>
                  <a:t> </a:t>
                </a:r>
                <a:r>
                  <a:rPr lang="en-US" sz="6000" dirty="0" err="1">
                    <a:solidFill>
                      <a:srgbClr val="000000"/>
                    </a:solidFill>
                    <a:latin typeface="Adobe Arabic" panose="02040503050201020203" pitchFamily="18" charset="-78"/>
                    <a:cs typeface="Adobe Arabic" panose="02040503050201020203" pitchFamily="18" charset="-78"/>
                  </a:rPr>
                  <a:t>المتقي</a:t>
                </a:r>
                <a:r>
                  <a:rPr lang="en-US" sz="6000" dirty="0">
                    <a:solidFill>
                      <a:srgbClr val="000000"/>
                    </a:solidFill>
                    <a:latin typeface="Adobe Arabic" panose="02040503050201020203" pitchFamily="18" charset="-78"/>
                    <a:cs typeface="Adobe Arabic" panose="02040503050201020203" pitchFamily="18" charset="-78"/>
                  </a:rPr>
                  <a:t> </a:t>
                </a:r>
                <a:r>
                  <a:rPr lang="en-US" sz="6000" dirty="0" err="1">
                    <a:solidFill>
                      <a:srgbClr val="000000"/>
                    </a:solidFill>
                    <a:latin typeface="Adobe Arabic" panose="02040503050201020203" pitchFamily="18" charset="-78"/>
                    <a:cs typeface="Adobe Arabic" panose="02040503050201020203" pitchFamily="18" charset="-78"/>
                  </a:rPr>
                  <a:t>ويفتح</a:t>
                </a:r>
                <a:r>
                  <a:rPr lang="en-US" sz="6000" dirty="0">
                    <a:solidFill>
                      <a:srgbClr val="000000"/>
                    </a:solidFill>
                    <a:latin typeface="Adobe Arabic" panose="02040503050201020203" pitchFamily="18" charset="-78"/>
                    <a:cs typeface="Adobe Arabic" panose="02040503050201020203" pitchFamily="18" charset="-78"/>
                  </a:rPr>
                  <a:t> </a:t>
                </a:r>
                <a:r>
                  <a:rPr lang="en-US" sz="6000" dirty="0" err="1">
                    <a:solidFill>
                      <a:srgbClr val="000000"/>
                    </a:solidFill>
                    <a:latin typeface="Adobe Arabic" panose="02040503050201020203" pitchFamily="18" charset="-78"/>
                    <a:cs typeface="Adobe Arabic" panose="02040503050201020203" pitchFamily="18" charset="-78"/>
                  </a:rPr>
                  <a:t>له</a:t>
                </a:r>
                <a:r>
                  <a:rPr lang="en-US" sz="6000" dirty="0">
                    <a:solidFill>
                      <a:srgbClr val="000000"/>
                    </a:solidFill>
                    <a:latin typeface="Adobe Arabic" panose="02040503050201020203" pitchFamily="18" charset="-78"/>
                    <a:cs typeface="Adobe Arabic" panose="02040503050201020203" pitchFamily="18" charset="-78"/>
                  </a:rPr>
                  <a:t> </a:t>
                </a:r>
                <a:r>
                  <a:rPr lang="en-US" sz="6000" dirty="0" err="1">
                    <a:solidFill>
                      <a:srgbClr val="000000"/>
                    </a:solidFill>
                    <a:latin typeface="Adobe Arabic" panose="02040503050201020203" pitchFamily="18" charset="-78"/>
                    <a:cs typeface="Adobe Arabic" panose="02040503050201020203" pitchFamily="18" charset="-78"/>
                  </a:rPr>
                  <a:t>أبواب</a:t>
                </a:r>
                <a:r>
                  <a:rPr lang="en-US" sz="6000" dirty="0">
                    <a:solidFill>
                      <a:srgbClr val="000000"/>
                    </a:solidFill>
                    <a:latin typeface="Adobe Arabic" panose="02040503050201020203" pitchFamily="18" charset="-78"/>
                    <a:cs typeface="Adobe Arabic" panose="02040503050201020203" pitchFamily="18" charset="-78"/>
                  </a:rPr>
                  <a:t> </a:t>
                </a:r>
                <a:r>
                  <a:rPr lang="en-US" sz="6000" dirty="0" err="1">
                    <a:solidFill>
                      <a:srgbClr val="000000"/>
                    </a:solidFill>
                    <a:latin typeface="Adobe Arabic" panose="02040503050201020203" pitchFamily="18" charset="-78"/>
                    <a:cs typeface="Adobe Arabic" panose="02040503050201020203" pitchFamily="18" charset="-78"/>
                  </a:rPr>
                  <a:t>الرزق</a:t>
                </a:r>
                <a:r>
                  <a:rPr lang="en-US" sz="6000" dirty="0">
                    <a:solidFill>
                      <a:srgbClr val="000000"/>
                    </a:solidFill>
                    <a:latin typeface="Adobe Arabic" panose="02040503050201020203" pitchFamily="18" charset="-78"/>
                    <a:cs typeface="Adobe Arabic" panose="02040503050201020203" pitchFamily="18" charset="-78"/>
                  </a:rPr>
                  <a:t> </a:t>
                </a:r>
                <a:r>
                  <a:rPr lang="en-US" sz="6000" dirty="0" err="1">
                    <a:solidFill>
                      <a:srgbClr val="000000"/>
                    </a:solidFill>
                    <a:latin typeface="Adobe Arabic" panose="02040503050201020203" pitchFamily="18" charset="-78"/>
                    <a:cs typeface="Adobe Arabic" panose="02040503050201020203" pitchFamily="18" charset="-78"/>
                  </a:rPr>
                  <a:t>ويبارك</a:t>
                </a:r>
                <a:r>
                  <a:rPr lang="en-US" sz="6000" dirty="0">
                    <a:solidFill>
                      <a:srgbClr val="000000"/>
                    </a:solidFill>
                    <a:latin typeface="Adobe Arabic" panose="02040503050201020203" pitchFamily="18" charset="-78"/>
                    <a:cs typeface="Adobe Arabic" panose="02040503050201020203" pitchFamily="18" charset="-78"/>
                  </a:rPr>
                  <a:t> </a:t>
                </a:r>
                <a:r>
                  <a:rPr lang="en-US" sz="6000" dirty="0" err="1">
                    <a:solidFill>
                      <a:srgbClr val="000000"/>
                    </a:solidFill>
                    <a:latin typeface="Adobe Arabic" panose="02040503050201020203" pitchFamily="18" charset="-78"/>
                    <a:cs typeface="Adobe Arabic" panose="02040503050201020203" pitchFamily="18" charset="-78"/>
                  </a:rPr>
                  <a:t>له</a:t>
                </a:r>
                <a:r>
                  <a:rPr lang="en-US" sz="6000" dirty="0">
                    <a:solidFill>
                      <a:srgbClr val="000000"/>
                    </a:solidFill>
                    <a:latin typeface="Adobe Arabic" panose="02040503050201020203" pitchFamily="18" charset="-78"/>
                    <a:cs typeface="Adobe Arabic" panose="02040503050201020203" pitchFamily="18" charset="-78"/>
                  </a:rPr>
                  <a:t> </a:t>
                </a:r>
                <a:r>
                  <a:rPr lang="en-US" sz="6000" dirty="0" err="1">
                    <a:solidFill>
                      <a:srgbClr val="000000"/>
                    </a:solidFill>
                    <a:latin typeface="Adobe Arabic" panose="02040503050201020203" pitchFamily="18" charset="-78"/>
                    <a:cs typeface="Adobe Arabic" panose="02040503050201020203" pitchFamily="18" charset="-78"/>
                  </a:rPr>
                  <a:t>فيه</a:t>
                </a:r>
                <a:r>
                  <a:rPr lang="en-US" sz="6000" dirty="0">
                    <a:solidFill>
                      <a:srgbClr val="000000"/>
                    </a:solidFill>
                    <a:latin typeface="Adobe Arabic" panose="02040503050201020203" pitchFamily="18" charset="-78"/>
                    <a:cs typeface="Adobe Arabic" panose="02040503050201020203" pitchFamily="18" charset="-78"/>
                  </a:rPr>
                  <a:t> </a:t>
                </a:r>
                <a:r>
                  <a:rPr lang="en-US" sz="6000" dirty="0" err="1">
                    <a:solidFill>
                      <a:srgbClr val="000000"/>
                    </a:solidFill>
                    <a:latin typeface="Adobe Arabic" panose="02040503050201020203" pitchFamily="18" charset="-78"/>
                    <a:cs typeface="Adobe Arabic" panose="02040503050201020203" pitchFamily="18" charset="-78"/>
                  </a:rPr>
                  <a:t>من</a:t>
                </a:r>
                <a:r>
                  <a:rPr lang="en-US" sz="6000" dirty="0">
                    <a:solidFill>
                      <a:srgbClr val="000000"/>
                    </a:solidFill>
                    <a:latin typeface="Adobe Arabic" panose="02040503050201020203" pitchFamily="18" charset="-78"/>
                    <a:cs typeface="Adobe Arabic" panose="02040503050201020203" pitchFamily="18" charset="-78"/>
                  </a:rPr>
                  <a:t> </a:t>
                </a:r>
                <a:r>
                  <a:rPr lang="en-US" sz="6000" dirty="0" err="1">
                    <a:solidFill>
                      <a:srgbClr val="000000"/>
                    </a:solidFill>
                    <a:latin typeface="Adobe Arabic" panose="02040503050201020203" pitchFamily="18" charset="-78"/>
                    <a:cs typeface="Adobe Arabic" panose="02040503050201020203" pitchFamily="18" charset="-78"/>
                  </a:rPr>
                  <a:t>حيث</a:t>
                </a:r>
                <a:r>
                  <a:rPr lang="en-US" sz="6000" dirty="0">
                    <a:solidFill>
                      <a:srgbClr val="000000"/>
                    </a:solidFill>
                    <a:latin typeface="Adobe Arabic" panose="02040503050201020203" pitchFamily="18" charset="-78"/>
                    <a:cs typeface="Adobe Arabic" panose="02040503050201020203" pitchFamily="18" charset="-78"/>
                  </a:rPr>
                  <a:t> </a:t>
                </a:r>
                <a:r>
                  <a:rPr lang="en-US" sz="6000" dirty="0" err="1">
                    <a:solidFill>
                      <a:srgbClr val="000000"/>
                    </a:solidFill>
                    <a:latin typeface="Adobe Arabic" panose="02040503050201020203" pitchFamily="18" charset="-78"/>
                    <a:cs typeface="Adobe Arabic" panose="02040503050201020203" pitchFamily="18" charset="-78"/>
                  </a:rPr>
                  <a:t>لا</a:t>
                </a:r>
                <a:r>
                  <a:rPr lang="en-US" sz="6000" dirty="0">
                    <a:solidFill>
                      <a:srgbClr val="000000"/>
                    </a:solidFill>
                    <a:latin typeface="Adobe Arabic" panose="02040503050201020203" pitchFamily="18" charset="-78"/>
                    <a:cs typeface="Adobe Arabic" panose="02040503050201020203" pitchFamily="18" charset="-78"/>
                  </a:rPr>
                  <a:t> </a:t>
                </a:r>
                <a:r>
                  <a:rPr lang="en-US" sz="6000" dirty="0" err="1">
                    <a:solidFill>
                      <a:srgbClr val="000000"/>
                    </a:solidFill>
                    <a:latin typeface="Adobe Arabic" panose="02040503050201020203" pitchFamily="18" charset="-78"/>
                    <a:cs typeface="Adobe Arabic" panose="02040503050201020203" pitchFamily="18" charset="-78"/>
                  </a:rPr>
                  <a:t>يدري</a:t>
                </a:r>
                <a:r>
                  <a:rPr lang="en-US" sz="6000" dirty="0">
                    <a:solidFill>
                      <a:srgbClr val="000000"/>
                    </a:solidFill>
                    <a:latin typeface="Adobe Arabic" panose="02040503050201020203" pitchFamily="18" charset="-78"/>
                    <a:cs typeface="Adobe Arabic" panose="02040503050201020203" pitchFamily="18" charset="-78"/>
                  </a:rPr>
                  <a:t> </a:t>
                </a:r>
              </a:p>
            </p:txBody>
          </p:sp>
          <p:pic>
            <p:nvPicPr>
              <p:cNvPr id="40" name="Picture 24">
                <a:extLst>
                  <a:ext uri="{FF2B5EF4-FFF2-40B4-BE49-F238E27FC236}">
                    <a16:creationId xmlns:a16="http://schemas.microsoft.com/office/drawing/2014/main" id="{2DB20F99-7369-46A9-81B0-D06C9B4AD4A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/>
              <a:srcRect/>
              <a:stretch>
                <a:fillRect/>
              </a:stretch>
            </p:blipFill>
            <p:spPr>
              <a:xfrm>
                <a:off x="288567" y="5681374"/>
                <a:ext cx="955839" cy="1137904"/>
              </a:xfrm>
              <a:prstGeom prst="rect">
                <a:avLst/>
              </a:prstGeom>
            </p:spPr>
          </p:pic>
        </p:grpSp>
        <p:sp>
          <p:nvSpPr>
            <p:cNvPr id="41" name="مستطيل 40">
              <a:extLst>
                <a:ext uri="{FF2B5EF4-FFF2-40B4-BE49-F238E27FC236}">
                  <a16:creationId xmlns:a16="http://schemas.microsoft.com/office/drawing/2014/main" id="{CBFAE9C7-2E27-4A03-8804-9E7DA34C669B}"/>
                </a:ext>
              </a:extLst>
            </p:cNvPr>
            <p:cNvSpPr/>
            <p:nvPr/>
          </p:nvSpPr>
          <p:spPr>
            <a:xfrm>
              <a:off x="9628473" y="7855987"/>
              <a:ext cx="770601" cy="92333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ar-OM" sz="5400" b="1" cap="none" spc="0" dirty="0">
                  <a:ln w="22225">
                    <a:solidFill>
                      <a:schemeClr val="accent2"/>
                    </a:solidFill>
                    <a:prstDash val="solid"/>
                  </a:ln>
                  <a:solidFill>
                    <a:srgbClr val="DC2B30"/>
                  </a:solidFill>
                  <a:effectLst/>
                </a:rPr>
                <a:t>4</a:t>
              </a:r>
              <a:endParaRPr lang="ar-SA" sz="5400" b="1" cap="none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DC2B30"/>
                </a:solidFill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مستطيل 24">
            <a:extLst>
              <a:ext uri="{FF2B5EF4-FFF2-40B4-BE49-F238E27FC236}">
                <a16:creationId xmlns:a16="http://schemas.microsoft.com/office/drawing/2014/main" id="{9B4F366D-EC33-4C2E-8D73-638E4CC1933C}"/>
              </a:ext>
            </a:extLst>
          </p:cNvPr>
          <p:cNvSpPr/>
          <p:nvPr/>
        </p:nvSpPr>
        <p:spPr>
          <a:xfrm>
            <a:off x="12820993" y="0"/>
            <a:ext cx="5467007" cy="11239500"/>
          </a:xfrm>
          <a:prstGeom prst="rect">
            <a:avLst/>
          </a:prstGeom>
          <a:solidFill>
            <a:srgbClr val="EEED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E"/>
          </a:p>
        </p:txBody>
      </p:sp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-712944" y="-389136"/>
            <a:ext cx="15431414" cy="11785743"/>
          </a:xfrm>
          <a:prstGeom prst="rect">
            <a:avLst/>
          </a:prstGeom>
        </p:spPr>
      </p:pic>
      <p:sp>
        <p:nvSpPr>
          <p:cNvPr id="4" name="AutoShape 4"/>
          <p:cNvSpPr/>
          <p:nvPr/>
        </p:nvSpPr>
        <p:spPr>
          <a:xfrm>
            <a:off x="13610206" y="6724558"/>
            <a:ext cx="1285584" cy="1054180"/>
          </a:xfrm>
          <a:prstGeom prst="rect">
            <a:avLst/>
          </a:prstGeom>
          <a:solidFill>
            <a:srgbClr val="5D7963"/>
          </a:solidFill>
        </p:spPr>
        <p:txBody>
          <a:bodyPr/>
          <a:lstStyle/>
          <a:p>
            <a:endParaRPr lang="en-GB"/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45250" b="93917" l="6278" r="90056">
                        <a14:foregroundMark x1="88444" y1="70583" x2="89000" y2="84833"/>
                        <a14:foregroundMark x1="89000" y1="84833" x2="90111" y2="89500"/>
                        <a14:foregroundMark x1="46389" y1="54667" x2="47722" y2="72083"/>
                        <a14:foregroundMark x1="25500" y1="58667" x2="23833" y2="83083"/>
                        <a14:foregroundMark x1="13556" y1="72083" x2="14222" y2="90000"/>
                        <a14:foregroundMark x1="6278" y1="75583" x2="6278" y2="77583"/>
                        <a14:foregroundMark x1="7278" y1="72583" x2="8278" y2="86000"/>
                        <a14:foregroundMark x1="11944" y1="67167" x2="11944" y2="67167"/>
                        <a14:foregroundMark x1="9278" y1="80083" x2="9278" y2="85000"/>
                        <a14:foregroundMark x1="25833" y1="87000" x2="24833" y2="92000"/>
                      </a14:backgroundRemoval>
                    </a14:imgEffect>
                  </a14:imgLayer>
                </a14:imgProps>
              </a:ext>
            </a:extLst>
          </a:blip>
          <a:srcRect t="39232"/>
          <a:stretch>
            <a:fillRect/>
          </a:stretch>
        </p:blipFill>
        <p:spPr>
          <a:xfrm>
            <a:off x="1028700" y="546058"/>
            <a:ext cx="6900476" cy="2793748"/>
          </a:xfrm>
          <a:prstGeom prst="rect">
            <a:avLst/>
          </a:prstGeom>
        </p:spPr>
      </p:pic>
      <p:pic>
        <p:nvPicPr>
          <p:cNvPr id="18" name="Picture 1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>
            <a:off x="14619041" y="4378345"/>
            <a:ext cx="3018383" cy="2584490"/>
          </a:xfrm>
          <a:prstGeom prst="rect">
            <a:avLst/>
          </a:prstGeom>
        </p:spPr>
      </p:pic>
      <p:grpSp>
        <p:nvGrpSpPr>
          <p:cNvPr id="27" name="مجموعة 26">
            <a:extLst>
              <a:ext uri="{FF2B5EF4-FFF2-40B4-BE49-F238E27FC236}">
                <a16:creationId xmlns:a16="http://schemas.microsoft.com/office/drawing/2014/main" id="{9652C0CC-D0AE-4039-B2D9-3948A47F2E02}"/>
              </a:ext>
            </a:extLst>
          </p:cNvPr>
          <p:cNvGrpSpPr/>
          <p:nvPr/>
        </p:nvGrpSpPr>
        <p:grpSpPr>
          <a:xfrm>
            <a:off x="9144000" y="1770051"/>
            <a:ext cx="3607388" cy="4354755"/>
            <a:chOff x="9144000" y="1770051"/>
            <a:chExt cx="3607388" cy="4354755"/>
          </a:xfrm>
        </p:grpSpPr>
        <p:grpSp>
          <p:nvGrpSpPr>
            <p:cNvPr id="8" name="Group 8"/>
            <p:cNvGrpSpPr/>
            <p:nvPr/>
          </p:nvGrpSpPr>
          <p:grpSpPr>
            <a:xfrm>
              <a:off x="9144000" y="2517418"/>
              <a:ext cx="3607388" cy="3607388"/>
              <a:chOff x="0" y="0"/>
              <a:chExt cx="1913890" cy="1913890"/>
            </a:xfrm>
          </p:grpSpPr>
          <p:sp>
            <p:nvSpPr>
              <p:cNvPr id="9" name="Freeform 9"/>
              <p:cNvSpPr/>
              <p:nvPr/>
            </p:nvSpPr>
            <p:spPr>
              <a:xfrm>
                <a:off x="0" y="0"/>
                <a:ext cx="1913890" cy="1913890"/>
              </a:xfrm>
              <a:custGeom>
                <a:avLst/>
                <a:gdLst/>
                <a:ahLst/>
                <a:cxnLst/>
                <a:rect l="l" t="t" r="r" b="b"/>
                <a:pathLst>
                  <a:path w="1913890" h="1913890">
                    <a:moveTo>
                      <a:pt x="0" y="0"/>
                    </a:moveTo>
                    <a:lnTo>
                      <a:pt x="1913890" y="0"/>
                    </a:lnTo>
                    <a:lnTo>
                      <a:pt x="1913890" y="1913890"/>
                    </a:lnTo>
                    <a:lnTo>
                      <a:pt x="0" y="1913890"/>
                    </a:lnTo>
                    <a:close/>
                  </a:path>
                </a:pathLst>
              </a:custGeom>
              <a:solidFill>
                <a:srgbClr val="FFDE59"/>
              </a:solidFill>
            </p:spPr>
            <p:txBody>
              <a:bodyPr/>
              <a:lstStyle/>
              <a:p>
                <a:endParaRPr lang="en-GB"/>
              </a:p>
            </p:txBody>
          </p:sp>
        </p:grpSp>
        <p:sp>
          <p:nvSpPr>
            <p:cNvPr id="10" name="TextBox 10"/>
            <p:cNvSpPr txBox="1"/>
            <p:nvPr/>
          </p:nvSpPr>
          <p:spPr>
            <a:xfrm>
              <a:off x="9144000" y="2857480"/>
              <a:ext cx="3604597" cy="288540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7530"/>
                </a:lnSpc>
              </a:pPr>
              <a:r>
                <a:rPr lang="en-US" sz="6600" dirty="0" err="1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يصبح</a:t>
              </a:r>
              <a:r>
                <a:rPr lang="en-US" sz="6600" dirty="0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 </a:t>
              </a:r>
              <a:r>
                <a:rPr lang="en-US" sz="6600" dirty="0" err="1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مجتمع</a:t>
              </a:r>
              <a:r>
                <a:rPr lang="en-US" sz="6600" dirty="0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 </a:t>
              </a:r>
              <a:r>
                <a:rPr lang="en-US" sz="6600" dirty="0" err="1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فاضل</a:t>
              </a:r>
              <a:r>
                <a:rPr lang="en-US" sz="6600" dirty="0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 </a:t>
              </a:r>
              <a:r>
                <a:rPr lang="en-US" sz="6600" dirty="0" err="1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تسوده</a:t>
              </a:r>
              <a:r>
                <a:rPr lang="en-US" sz="6600" dirty="0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 </a:t>
              </a:r>
              <a:r>
                <a:rPr lang="en-US" sz="6600" dirty="0" err="1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الطمأنينة</a:t>
              </a:r>
              <a:endParaRPr lang="en-US" sz="6600" dirty="0">
                <a:solidFill>
                  <a:srgbClr val="000000"/>
                </a:solidFill>
                <a:latin typeface="Adobe Arabic" panose="02040503050201020203" pitchFamily="18" charset="-78"/>
                <a:cs typeface="Adobe Arabic" panose="02040503050201020203" pitchFamily="18" charset="-78"/>
              </a:endParaRPr>
            </a:p>
          </p:txBody>
        </p:sp>
        <p:pic>
          <p:nvPicPr>
            <p:cNvPr id="19" name="Picture 19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rcRect/>
            <a:stretch>
              <a:fillRect/>
            </a:stretch>
          </p:blipFill>
          <p:spPr>
            <a:xfrm rot="-2006751" flipH="1">
              <a:off x="10347029" y="1770051"/>
              <a:ext cx="1201330" cy="1235012"/>
            </a:xfrm>
            <a:prstGeom prst="rect">
              <a:avLst/>
            </a:prstGeom>
          </p:spPr>
        </p:pic>
      </p:grpSp>
      <p:grpSp>
        <p:nvGrpSpPr>
          <p:cNvPr id="29" name="مجموعة 28">
            <a:extLst>
              <a:ext uri="{FF2B5EF4-FFF2-40B4-BE49-F238E27FC236}">
                <a16:creationId xmlns:a16="http://schemas.microsoft.com/office/drawing/2014/main" id="{51255B54-8CDF-4BD8-89C5-07B5B8E6058B}"/>
              </a:ext>
            </a:extLst>
          </p:cNvPr>
          <p:cNvGrpSpPr/>
          <p:nvPr/>
        </p:nvGrpSpPr>
        <p:grpSpPr>
          <a:xfrm>
            <a:off x="874341" y="4013642"/>
            <a:ext cx="3761747" cy="3965214"/>
            <a:chOff x="874341" y="4013642"/>
            <a:chExt cx="3761747" cy="3965214"/>
          </a:xfrm>
        </p:grpSpPr>
        <p:grpSp>
          <p:nvGrpSpPr>
            <p:cNvPr id="15" name="Group 15"/>
            <p:cNvGrpSpPr/>
            <p:nvPr/>
          </p:nvGrpSpPr>
          <p:grpSpPr>
            <a:xfrm>
              <a:off x="1028700" y="4371468"/>
              <a:ext cx="3607388" cy="3607388"/>
              <a:chOff x="0" y="0"/>
              <a:chExt cx="1913890" cy="1913890"/>
            </a:xfrm>
          </p:grpSpPr>
          <p:sp>
            <p:nvSpPr>
              <p:cNvPr id="16" name="Freeform 16"/>
              <p:cNvSpPr/>
              <p:nvPr/>
            </p:nvSpPr>
            <p:spPr>
              <a:xfrm>
                <a:off x="0" y="0"/>
                <a:ext cx="1913890" cy="1913890"/>
              </a:xfrm>
              <a:custGeom>
                <a:avLst/>
                <a:gdLst/>
                <a:ahLst/>
                <a:cxnLst/>
                <a:rect l="l" t="t" r="r" b="b"/>
                <a:pathLst>
                  <a:path w="1913890" h="1913890">
                    <a:moveTo>
                      <a:pt x="0" y="0"/>
                    </a:moveTo>
                    <a:lnTo>
                      <a:pt x="1913890" y="0"/>
                    </a:lnTo>
                    <a:lnTo>
                      <a:pt x="1913890" y="1913890"/>
                    </a:lnTo>
                    <a:lnTo>
                      <a:pt x="0" y="1913890"/>
                    </a:lnTo>
                    <a:close/>
                  </a:path>
                </a:pathLst>
              </a:custGeom>
              <a:solidFill>
                <a:srgbClr val="FFDE59"/>
              </a:solidFill>
            </p:spPr>
            <p:txBody>
              <a:bodyPr/>
              <a:lstStyle/>
              <a:p>
                <a:endParaRPr lang="en-GB"/>
              </a:p>
            </p:txBody>
          </p:sp>
        </p:grpSp>
        <p:sp>
          <p:nvSpPr>
            <p:cNvPr id="20" name="TextBox 20"/>
            <p:cNvSpPr txBox="1"/>
            <p:nvPr/>
          </p:nvSpPr>
          <p:spPr>
            <a:xfrm>
              <a:off x="1447800" y="4734048"/>
              <a:ext cx="3031138" cy="2898870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7530"/>
                </a:lnSpc>
              </a:pPr>
              <a:r>
                <a:rPr lang="en-US" sz="6600" dirty="0" err="1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يعم</a:t>
              </a:r>
              <a:r>
                <a:rPr lang="en-US" sz="6600" dirty="0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 </a:t>
              </a:r>
              <a:r>
                <a:rPr lang="en-US" sz="6600" dirty="0" err="1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في</a:t>
              </a:r>
              <a:r>
                <a:rPr lang="en-US" sz="6600" dirty="0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 </a:t>
              </a:r>
              <a:r>
                <a:rPr lang="en-US" sz="6600" dirty="0" err="1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المجتمع</a:t>
              </a:r>
              <a:r>
                <a:rPr lang="en-US" sz="6600" dirty="0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 </a:t>
              </a:r>
              <a:r>
                <a:rPr lang="en-US" sz="6600" dirty="0" err="1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الخير</a:t>
              </a:r>
              <a:r>
                <a:rPr lang="en-US" sz="6600" dirty="0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 </a:t>
              </a:r>
              <a:r>
                <a:rPr lang="en-US" sz="6600" dirty="0" err="1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والرخاء</a:t>
              </a:r>
              <a:endParaRPr lang="en-US" sz="6600" dirty="0">
                <a:solidFill>
                  <a:srgbClr val="000000"/>
                </a:solidFill>
                <a:latin typeface="Adobe Arabic" panose="02040503050201020203" pitchFamily="18" charset="-78"/>
                <a:cs typeface="Adobe Arabic" panose="02040503050201020203" pitchFamily="18" charset="-78"/>
              </a:endParaRPr>
            </a:p>
          </p:txBody>
        </p:sp>
        <p:pic>
          <p:nvPicPr>
            <p:cNvPr id="22" name="Picture 22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rcRect/>
            <a:stretch>
              <a:fillRect/>
            </a:stretch>
          </p:blipFill>
          <p:spPr>
            <a:xfrm rot="-2247341" flipH="1">
              <a:off x="874341" y="4013642"/>
              <a:ext cx="1201330" cy="1235012"/>
            </a:xfrm>
            <a:prstGeom prst="rect">
              <a:avLst/>
            </a:prstGeom>
          </p:spPr>
        </p:pic>
      </p:grpSp>
      <p:grpSp>
        <p:nvGrpSpPr>
          <p:cNvPr id="28" name="مجموعة 27">
            <a:extLst>
              <a:ext uri="{FF2B5EF4-FFF2-40B4-BE49-F238E27FC236}">
                <a16:creationId xmlns:a16="http://schemas.microsoft.com/office/drawing/2014/main" id="{29752318-4C75-460A-B9CE-D8E069AC38D2}"/>
              </a:ext>
            </a:extLst>
          </p:cNvPr>
          <p:cNvGrpSpPr/>
          <p:nvPr/>
        </p:nvGrpSpPr>
        <p:grpSpPr>
          <a:xfrm>
            <a:off x="5199070" y="3796702"/>
            <a:ext cx="3607388" cy="3759836"/>
            <a:chOff x="5199070" y="3796702"/>
            <a:chExt cx="3607388" cy="3759836"/>
          </a:xfrm>
        </p:grpSpPr>
        <p:grpSp>
          <p:nvGrpSpPr>
            <p:cNvPr id="12" name="Group 12"/>
            <p:cNvGrpSpPr/>
            <p:nvPr/>
          </p:nvGrpSpPr>
          <p:grpSpPr>
            <a:xfrm>
              <a:off x="5199070" y="4153446"/>
              <a:ext cx="3607388" cy="3403092"/>
              <a:chOff x="0" y="0"/>
              <a:chExt cx="1913890" cy="1805501"/>
            </a:xfrm>
          </p:grpSpPr>
          <p:sp>
            <p:nvSpPr>
              <p:cNvPr id="13" name="Freeform 13"/>
              <p:cNvSpPr/>
              <p:nvPr/>
            </p:nvSpPr>
            <p:spPr>
              <a:xfrm>
                <a:off x="0" y="0"/>
                <a:ext cx="1913890" cy="1805501"/>
              </a:xfrm>
              <a:custGeom>
                <a:avLst/>
                <a:gdLst/>
                <a:ahLst/>
                <a:cxnLst/>
                <a:rect l="l" t="t" r="r" b="b"/>
                <a:pathLst>
                  <a:path w="1913890" h="1805501">
                    <a:moveTo>
                      <a:pt x="0" y="0"/>
                    </a:moveTo>
                    <a:lnTo>
                      <a:pt x="1913890" y="0"/>
                    </a:lnTo>
                    <a:lnTo>
                      <a:pt x="1913890" y="1805501"/>
                    </a:lnTo>
                    <a:lnTo>
                      <a:pt x="0" y="1805501"/>
                    </a:lnTo>
                    <a:close/>
                  </a:path>
                </a:pathLst>
              </a:custGeom>
              <a:solidFill>
                <a:srgbClr val="FFDE59"/>
              </a:solidFill>
            </p:spPr>
            <p:txBody>
              <a:bodyPr/>
              <a:lstStyle/>
              <a:p>
                <a:endParaRPr lang="en-GB"/>
              </a:p>
            </p:txBody>
          </p:sp>
        </p:grpSp>
        <p:pic>
          <p:nvPicPr>
            <p:cNvPr id="21" name="Picture 21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rcRect/>
            <a:stretch>
              <a:fillRect/>
            </a:stretch>
          </p:blipFill>
          <p:spPr>
            <a:xfrm rot="-2109499" flipH="1">
              <a:off x="7328511" y="3796702"/>
              <a:ext cx="1201330" cy="1235012"/>
            </a:xfrm>
            <a:prstGeom prst="rect">
              <a:avLst/>
            </a:prstGeom>
          </p:spPr>
        </p:pic>
        <p:sp>
          <p:nvSpPr>
            <p:cNvPr id="23" name="TextBox 23"/>
            <p:cNvSpPr txBox="1"/>
            <p:nvPr/>
          </p:nvSpPr>
          <p:spPr>
            <a:xfrm>
              <a:off x="5199070" y="5209770"/>
              <a:ext cx="3604597" cy="192360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7530"/>
                </a:lnSpc>
              </a:pPr>
              <a:r>
                <a:rPr lang="en-US" sz="6600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ينتشر العلم في المجتمع</a:t>
              </a:r>
            </a:p>
          </p:txBody>
        </p:sp>
      </p:grpSp>
      <p:grpSp>
        <p:nvGrpSpPr>
          <p:cNvPr id="26" name="مجموعة 25">
            <a:extLst>
              <a:ext uri="{FF2B5EF4-FFF2-40B4-BE49-F238E27FC236}">
                <a16:creationId xmlns:a16="http://schemas.microsoft.com/office/drawing/2014/main" id="{C7912618-27FD-4C70-9472-41A975F375AD}"/>
              </a:ext>
            </a:extLst>
          </p:cNvPr>
          <p:cNvGrpSpPr/>
          <p:nvPr/>
        </p:nvGrpSpPr>
        <p:grpSpPr>
          <a:xfrm>
            <a:off x="14252998" y="546058"/>
            <a:ext cx="3607388" cy="3607388"/>
            <a:chOff x="14252998" y="546058"/>
            <a:chExt cx="3607388" cy="3607388"/>
          </a:xfrm>
        </p:grpSpPr>
        <p:grpSp>
          <p:nvGrpSpPr>
            <p:cNvPr id="6" name="Group 6"/>
            <p:cNvGrpSpPr/>
            <p:nvPr/>
          </p:nvGrpSpPr>
          <p:grpSpPr>
            <a:xfrm>
              <a:off x="14252998" y="546058"/>
              <a:ext cx="3607388" cy="3607388"/>
              <a:chOff x="0" y="0"/>
              <a:chExt cx="1913890" cy="1913890"/>
            </a:xfrm>
          </p:grpSpPr>
          <p:sp>
            <p:nvSpPr>
              <p:cNvPr id="7" name="Freeform 7"/>
              <p:cNvSpPr/>
              <p:nvPr/>
            </p:nvSpPr>
            <p:spPr>
              <a:xfrm>
                <a:off x="0" y="0"/>
                <a:ext cx="1913890" cy="1913890"/>
              </a:xfrm>
              <a:custGeom>
                <a:avLst/>
                <a:gdLst/>
                <a:ahLst/>
                <a:cxnLst/>
                <a:rect l="l" t="t" r="r" b="b"/>
                <a:pathLst>
                  <a:path w="1913890" h="1913890">
                    <a:moveTo>
                      <a:pt x="0" y="0"/>
                    </a:moveTo>
                    <a:lnTo>
                      <a:pt x="1913890" y="0"/>
                    </a:lnTo>
                    <a:lnTo>
                      <a:pt x="1913890" y="1913890"/>
                    </a:lnTo>
                    <a:lnTo>
                      <a:pt x="0" y="1913890"/>
                    </a:lnTo>
                    <a:close/>
                  </a:path>
                </a:pathLst>
              </a:custGeom>
              <a:solidFill>
                <a:srgbClr val="C7D0D8"/>
              </a:solidFill>
            </p:spPr>
            <p:txBody>
              <a:bodyPr/>
              <a:lstStyle/>
              <a:p>
                <a:endParaRPr lang="en-GB"/>
              </a:p>
            </p:txBody>
          </p:sp>
        </p:grpSp>
        <p:sp>
          <p:nvSpPr>
            <p:cNvPr id="24" name="TextBox 24"/>
            <p:cNvSpPr txBox="1"/>
            <p:nvPr/>
          </p:nvSpPr>
          <p:spPr>
            <a:xfrm>
              <a:off x="14252998" y="923925"/>
              <a:ext cx="3604597" cy="289887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7530"/>
                </a:lnSpc>
              </a:pPr>
              <a:r>
                <a:rPr lang="en-US" sz="6600" dirty="0" err="1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عددي</a:t>
              </a:r>
              <a:r>
                <a:rPr lang="en-US" sz="6600" dirty="0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 </a:t>
              </a:r>
              <a:r>
                <a:rPr lang="en-US" sz="6600" dirty="0" err="1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آثار</a:t>
              </a:r>
              <a:r>
                <a:rPr lang="en-US" sz="6600" dirty="0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 </a:t>
              </a:r>
              <a:r>
                <a:rPr lang="en-US" sz="6600" dirty="0" err="1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التقوى</a:t>
              </a:r>
              <a:r>
                <a:rPr lang="en-US" sz="6600" dirty="0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 </a:t>
              </a:r>
              <a:r>
                <a:rPr lang="en-US" sz="6600" dirty="0" err="1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على</a:t>
              </a:r>
              <a:r>
                <a:rPr lang="en-US" sz="6600" dirty="0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 </a:t>
              </a:r>
              <a:r>
                <a:rPr lang="en-US" sz="6600" dirty="0" err="1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المجتمع</a:t>
              </a:r>
              <a:endParaRPr lang="en-US" sz="6600" dirty="0">
                <a:solidFill>
                  <a:srgbClr val="000000"/>
                </a:solidFill>
                <a:latin typeface="Adobe Arabic" panose="02040503050201020203" pitchFamily="18" charset="-78"/>
                <a:cs typeface="Adobe Arabic" panose="02040503050201020203" pitchFamily="18" charset="-78"/>
              </a:endParaRPr>
            </a:p>
          </p:txBody>
        </p:sp>
      </p:grpSp>
      <p:pic>
        <p:nvPicPr>
          <p:cNvPr id="11" name="Picture 11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>
            <a:fillRect/>
          </a:stretch>
        </p:blipFill>
        <p:spPr>
          <a:xfrm rot="1040628">
            <a:off x="7113048" y="2249755"/>
            <a:ext cx="2203312" cy="949497"/>
          </a:xfrm>
          <a:prstGeom prst="rect">
            <a:avLst/>
          </a:prstGeom>
        </p:spPr>
      </p:pic>
      <p:pic>
        <p:nvPicPr>
          <p:cNvPr id="14" name="Picture 14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>
            <a:fillRect/>
          </a:stretch>
        </p:blipFill>
        <p:spPr>
          <a:xfrm rot="3545867">
            <a:off x="5662091" y="3258983"/>
            <a:ext cx="1720065" cy="749588"/>
          </a:xfrm>
          <a:prstGeom prst="rect">
            <a:avLst/>
          </a:prstGeom>
        </p:spPr>
      </p:pic>
      <p:pic>
        <p:nvPicPr>
          <p:cNvPr id="17" name="Picture 17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>
            <a:fillRect/>
          </a:stretch>
        </p:blipFill>
        <p:spPr>
          <a:xfrm rot="5659571" flipV="1">
            <a:off x="2344695" y="3389810"/>
            <a:ext cx="1929314" cy="7495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l="18034" r="7381" b="45069"/>
          <a:stretch>
            <a:fillRect/>
          </a:stretch>
        </p:blipFill>
        <p:spPr>
          <a:xfrm>
            <a:off x="0" y="-1207503"/>
            <a:ext cx="18288000" cy="11470125"/>
          </a:xfrm>
          <a:prstGeom prst="rect">
            <a:avLst/>
          </a:prstGeom>
        </p:spPr>
      </p:pic>
      <p:grpSp>
        <p:nvGrpSpPr>
          <p:cNvPr id="3" name="Group 3"/>
          <p:cNvGrpSpPr/>
          <p:nvPr/>
        </p:nvGrpSpPr>
        <p:grpSpPr>
          <a:xfrm>
            <a:off x="14498929" y="1205394"/>
            <a:ext cx="2760371" cy="1012859"/>
            <a:chOff x="0" y="0"/>
            <a:chExt cx="591585" cy="21707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591585" cy="217070"/>
            </a:xfrm>
            <a:custGeom>
              <a:avLst/>
              <a:gdLst/>
              <a:ahLst/>
              <a:cxnLst/>
              <a:rect l="l" t="t" r="r" b="b"/>
              <a:pathLst>
                <a:path w="591585" h="217070">
                  <a:moveTo>
                    <a:pt x="0" y="0"/>
                  </a:moveTo>
                  <a:lnTo>
                    <a:pt x="591585" y="0"/>
                  </a:lnTo>
                  <a:lnTo>
                    <a:pt x="591585" y="217070"/>
                  </a:lnTo>
                  <a:lnTo>
                    <a:pt x="0" y="217070"/>
                  </a:lnTo>
                  <a:close/>
                </a:path>
              </a:pathLst>
            </a:custGeom>
            <a:solidFill>
              <a:srgbClr val="DDD8D4"/>
            </a:solidFill>
          </p:spPr>
          <p:txBody>
            <a:bodyPr/>
            <a:lstStyle/>
            <a:p>
              <a:endParaRPr lang="en-GB"/>
            </a:p>
          </p:txBody>
        </p:sp>
      </p:grpSp>
      <p:pic>
        <p:nvPicPr>
          <p:cNvPr id="7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187242" y="292250"/>
            <a:ext cx="11724272" cy="10028429"/>
          </a:xfrm>
          <a:prstGeom prst="rect">
            <a:avLst/>
          </a:prstGeom>
        </p:spPr>
      </p:pic>
      <p:pic>
        <p:nvPicPr>
          <p:cNvPr id="14" name="Picture 1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>
            <a:off x="2815474" y="7482593"/>
            <a:ext cx="6467808" cy="2809057"/>
          </a:xfrm>
          <a:prstGeom prst="rect">
            <a:avLst/>
          </a:prstGeom>
        </p:spPr>
      </p:pic>
      <p:grpSp>
        <p:nvGrpSpPr>
          <p:cNvPr id="23" name="مجموعة 22">
            <a:extLst>
              <a:ext uri="{FF2B5EF4-FFF2-40B4-BE49-F238E27FC236}">
                <a16:creationId xmlns:a16="http://schemas.microsoft.com/office/drawing/2014/main" id="{5426AEF0-C0CD-4FF3-B40B-2D385B063C6B}"/>
              </a:ext>
            </a:extLst>
          </p:cNvPr>
          <p:cNvGrpSpPr/>
          <p:nvPr/>
        </p:nvGrpSpPr>
        <p:grpSpPr>
          <a:xfrm>
            <a:off x="12649200" y="4329765"/>
            <a:ext cx="5312755" cy="3141316"/>
            <a:chOff x="12474954" y="2658442"/>
            <a:chExt cx="5312755" cy="3141316"/>
          </a:xfrm>
        </p:grpSpPr>
        <p:grpSp>
          <p:nvGrpSpPr>
            <p:cNvPr id="5" name="Group 5"/>
            <p:cNvGrpSpPr/>
            <p:nvPr/>
          </p:nvGrpSpPr>
          <p:grpSpPr>
            <a:xfrm>
              <a:off x="12474954" y="2658442"/>
              <a:ext cx="5312755" cy="3141316"/>
              <a:chOff x="-913222" y="0"/>
              <a:chExt cx="2397127" cy="1417369"/>
            </a:xfrm>
          </p:grpSpPr>
          <p:sp>
            <p:nvSpPr>
              <p:cNvPr id="6" name="Freeform 6"/>
              <p:cNvSpPr/>
              <p:nvPr/>
            </p:nvSpPr>
            <p:spPr>
              <a:xfrm>
                <a:off x="-913222" y="0"/>
                <a:ext cx="2397127" cy="1417369"/>
              </a:xfrm>
              <a:custGeom>
                <a:avLst/>
                <a:gdLst/>
                <a:ahLst/>
                <a:cxnLst/>
                <a:rect l="l" t="t" r="r" b="b"/>
                <a:pathLst>
                  <a:path w="1483905" h="1417369">
                    <a:moveTo>
                      <a:pt x="0" y="0"/>
                    </a:moveTo>
                    <a:lnTo>
                      <a:pt x="1483905" y="0"/>
                    </a:lnTo>
                    <a:lnTo>
                      <a:pt x="1483905" y="1417369"/>
                    </a:lnTo>
                    <a:lnTo>
                      <a:pt x="0" y="1417369"/>
                    </a:lnTo>
                    <a:close/>
                  </a:path>
                </a:pathLst>
              </a:custGeom>
              <a:solidFill>
                <a:srgbClr val="FFDE59"/>
              </a:solidFill>
            </p:spPr>
            <p:txBody>
              <a:bodyPr/>
              <a:lstStyle/>
              <a:p>
                <a:endParaRPr lang="en-GB"/>
              </a:p>
            </p:txBody>
          </p:sp>
        </p:grpSp>
        <p:sp>
          <p:nvSpPr>
            <p:cNvPr id="15" name="TextBox 15"/>
            <p:cNvSpPr txBox="1"/>
            <p:nvPr/>
          </p:nvSpPr>
          <p:spPr>
            <a:xfrm>
              <a:off x="12627354" y="3341833"/>
              <a:ext cx="5160355" cy="1715854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5961"/>
                </a:lnSpc>
              </a:pPr>
              <a:r>
                <a:rPr lang="en-US" sz="8000" dirty="0" err="1">
                  <a:solidFill>
                    <a:srgbClr val="5D7963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آثار</a:t>
              </a:r>
              <a:r>
                <a:rPr lang="en-US" sz="8000" dirty="0">
                  <a:solidFill>
                    <a:srgbClr val="5D7963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 </a:t>
              </a:r>
              <a:r>
                <a:rPr lang="en-US" sz="8000" dirty="0" err="1">
                  <a:solidFill>
                    <a:srgbClr val="5D7963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التقوى</a:t>
              </a:r>
              <a:r>
                <a:rPr lang="en-US" sz="8000" dirty="0">
                  <a:solidFill>
                    <a:srgbClr val="5D7963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 </a:t>
              </a:r>
              <a:r>
                <a:rPr lang="en-US" sz="8000" dirty="0" err="1">
                  <a:solidFill>
                    <a:srgbClr val="5D7963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في</a:t>
              </a:r>
              <a:r>
                <a:rPr lang="en-US" sz="8000" dirty="0">
                  <a:solidFill>
                    <a:srgbClr val="5D7963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 </a:t>
              </a:r>
              <a:r>
                <a:rPr lang="en-US" sz="8000" dirty="0" err="1">
                  <a:solidFill>
                    <a:srgbClr val="5D7963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الآخرة</a:t>
              </a:r>
              <a:endParaRPr lang="en-US" sz="8000" dirty="0">
                <a:solidFill>
                  <a:srgbClr val="5D7963"/>
                </a:solidFill>
                <a:latin typeface="Adobe Arabic" panose="02040503050201020203" pitchFamily="18" charset="-78"/>
                <a:cs typeface="Adobe Arabic" panose="02040503050201020203" pitchFamily="18" charset="-78"/>
              </a:endParaRPr>
            </a:p>
          </p:txBody>
        </p:sp>
      </p:grpSp>
      <p:sp>
        <p:nvSpPr>
          <p:cNvPr id="16" name="TextBox 16"/>
          <p:cNvSpPr txBox="1"/>
          <p:nvPr/>
        </p:nvSpPr>
        <p:spPr>
          <a:xfrm>
            <a:off x="14498929" y="1076790"/>
            <a:ext cx="2760371" cy="140807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0845"/>
              </a:lnSpc>
            </a:pPr>
            <a:r>
              <a:rPr lang="en-US" sz="9600" dirty="0" err="1">
                <a:solidFill>
                  <a:srgbClr val="5D7963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اختر</a:t>
            </a:r>
            <a:r>
              <a:rPr lang="en-US" sz="9600" dirty="0">
                <a:solidFill>
                  <a:srgbClr val="5D7963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 </a:t>
            </a:r>
          </a:p>
        </p:txBody>
      </p:sp>
      <p:grpSp>
        <p:nvGrpSpPr>
          <p:cNvPr id="28" name="مجموعة 27">
            <a:extLst>
              <a:ext uri="{FF2B5EF4-FFF2-40B4-BE49-F238E27FC236}">
                <a16:creationId xmlns:a16="http://schemas.microsoft.com/office/drawing/2014/main" id="{00B3C4FB-3210-42BB-9FDE-EBA8DAF8BD08}"/>
              </a:ext>
            </a:extLst>
          </p:cNvPr>
          <p:cNvGrpSpPr/>
          <p:nvPr/>
        </p:nvGrpSpPr>
        <p:grpSpPr>
          <a:xfrm>
            <a:off x="7189675" y="2144635"/>
            <a:ext cx="1981343" cy="1945190"/>
            <a:chOff x="7189675" y="2144635"/>
            <a:chExt cx="1981343" cy="1945190"/>
          </a:xfrm>
        </p:grpSpPr>
        <p:pic>
          <p:nvPicPr>
            <p:cNvPr id="12" name="Picture 12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rcRect/>
            <a:stretch>
              <a:fillRect/>
            </a:stretch>
          </p:blipFill>
          <p:spPr>
            <a:xfrm rot="18669356" flipH="1">
              <a:off x="7216694" y="2117616"/>
              <a:ext cx="1927306" cy="1981343"/>
            </a:xfrm>
            <a:prstGeom prst="rect">
              <a:avLst/>
            </a:prstGeom>
          </p:spPr>
        </p:pic>
        <p:sp>
          <p:nvSpPr>
            <p:cNvPr id="17" name="TextBox 17"/>
            <p:cNvSpPr txBox="1"/>
            <p:nvPr/>
          </p:nvSpPr>
          <p:spPr>
            <a:xfrm>
              <a:off x="7599176" y="2425267"/>
              <a:ext cx="1380088" cy="1664558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4047"/>
                </a:lnSpc>
              </a:pPr>
              <a:r>
                <a:rPr lang="en-US" sz="5400" dirty="0" err="1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يغفر</a:t>
              </a:r>
              <a:r>
                <a:rPr lang="en-US" sz="5400" dirty="0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 </a:t>
              </a:r>
              <a:r>
                <a:rPr lang="en-US" sz="5400" dirty="0" err="1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ذنوب</a:t>
              </a:r>
              <a:r>
                <a:rPr lang="en-US" sz="5400" dirty="0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 </a:t>
              </a:r>
              <a:r>
                <a:rPr lang="en-US" sz="5400" dirty="0" err="1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المتقي</a:t>
              </a:r>
              <a:endParaRPr lang="en-US" sz="5400" dirty="0">
                <a:solidFill>
                  <a:srgbClr val="000000"/>
                </a:solidFill>
                <a:latin typeface="Adobe Arabic" panose="02040503050201020203" pitchFamily="18" charset="-78"/>
                <a:cs typeface="Adobe Arabic" panose="02040503050201020203" pitchFamily="18" charset="-78"/>
              </a:endParaRPr>
            </a:p>
          </p:txBody>
        </p:sp>
      </p:grpSp>
      <p:grpSp>
        <p:nvGrpSpPr>
          <p:cNvPr id="25" name="مجموعة 24">
            <a:extLst>
              <a:ext uri="{FF2B5EF4-FFF2-40B4-BE49-F238E27FC236}">
                <a16:creationId xmlns:a16="http://schemas.microsoft.com/office/drawing/2014/main" id="{F40AEC15-B70B-45A8-BEC6-F2080DBEBFA2}"/>
              </a:ext>
            </a:extLst>
          </p:cNvPr>
          <p:cNvGrpSpPr/>
          <p:nvPr/>
        </p:nvGrpSpPr>
        <p:grpSpPr>
          <a:xfrm>
            <a:off x="2245939" y="1717407"/>
            <a:ext cx="1927306" cy="1981343"/>
            <a:chOff x="2245939" y="1717407"/>
            <a:chExt cx="1927306" cy="1981343"/>
          </a:xfrm>
        </p:grpSpPr>
        <p:pic>
          <p:nvPicPr>
            <p:cNvPr id="8" name="Picture 8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rcRect/>
            <a:stretch>
              <a:fillRect/>
            </a:stretch>
          </p:blipFill>
          <p:spPr>
            <a:xfrm flipH="1">
              <a:off x="2245939" y="1717407"/>
              <a:ext cx="1927306" cy="1981343"/>
            </a:xfrm>
            <a:prstGeom prst="rect">
              <a:avLst/>
            </a:prstGeom>
          </p:spPr>
        </p:pic>
        <p:sp>
          <p:nvSpPr>
            <p:cNvPr id="18" name="TextBox 18"/>
            <p:cNvSpPr txBox="1"/>
            <p:nvPr/>
          </p:nvSpPr>
          <p:spPr>
            <a:xfrm>
              <a:off x="2245939" y="2370857"/>
              <a:ext cx="1679897" cy="115159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4047"/>
                </a:lnSpc>
              </a:pPr>
              <a:r>
                <a:rPr lang="en-US" sz="6600" dirty="0" err="1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يمحو</a:t>
              </a:r>
              <a:r>
                <a:rPr lang="en-US" sz="6600" dirty="0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 </a:t>
              </a:r>
              <a:r>
                <a:rPr lang="en-US" sz="6600" dirty="0" err="1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سيئاته</a:t>
              </a:r>
              <a:endParaRPr lang="en-US" sz="6600" dirty="0">
                <a:solidFill>
                  <a:srgbClr val="000000"/>
                </a:solidFill>
                <a:latin typeface="Adobe Arabic" panose="02040503050201020203" pitchFamily="18" charset="-78"/>
                <a:cs typeface="Adobe Arabic" panose="02040503050201020203" pitchFamily="18" charset="-78"/>
              </a:endParaRPr>
            </a:p>
          </p:txBody>
        </p:sp>
      </p:grpSp>
      <p:grpSp>
        <p:nvGrpSpPr>
          <p:cNvPr id="24" name="مجموعة 23">
            <a:extLst>
              <a:ext uri="{FF2B5EF4-FFF2-40B4-BE49-F238E27FC236}">
                <a16:creationId xmlns:a16="http://schemas.microsoft.com/office/drawing/2014/main" id="{2A42843A-5655-4DF8-A035-D1AE04717BAD}"/>
              </a:ext>
            </a:extLst>
          </p:cNvPr>
          <p:cNvGrpSpPr/>
          <p:nvPr/>
        </p:nvGrpSpPr>
        <p:grpSpPr>
          <a:xfrm>
            <a:off x="906429" y="3400712"/>
            <a:ext cx="2031712" cy="2088676"/>
            <a:chOff x="547579" y="4229100"/>
            <a:chExt cx="2031712" cy="2088676"/>
          </a:xfrm>
        </p:grpSpPr>
        <p:pic>
          <p:nvPicPr>
            <p:cNvPr id="10" name="Picture 10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rcRect/>
            <a:stretch>
              <a:fillRect/>
            </a:stretch>
          </p:blipFill>
          <p:spPr>
            <a:xfrm>
              <a:off x="547579" y="4229100"/>
              <a:ext cx="2031712" cy="2088676"/>
            </a:xfrm>
            <a:prstGeom prst="rect">
              <a:avLst/>
            </a:prstGeom>
          </p:spPr>
        </p:pic>
        <p:sp>
          <p:nvSpPr>
            <p:cNvPr id="19" name="TextBox 19"/>
            <p:cNvSpPr txBox="1"/>
            <p:nvPr/>
          </p:nvSpPr>
          <p:spPr>
            <a:xfrm>
              <a:off x="844800" y="5012246"/>
              <a:ext cx="1679897" cy="112851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4047"/>
                </a:lnSpc>
              </a:pPr>
              <a:r>
                <a:rPr lang="en-US" sz="6000" dirty="0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ي</a:t>
              </a:r>
              <a:r>
                <a:rPr lang="ar-OM" sz="6000" dirty="0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ج</a:t>
              </a:r>
              <a:r>
                <a:rPr lang="en-US" sz="6000" dirty="0" err="1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زل</a:t>
              </a:r>
              <a:r>
                <a:rPr lang="en-US" sz="6000" dirty="0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 </a:t>
              </a:r>
              <a:r>
                <a:rPr lang="en-US" sz="6000" dirty="0" err="1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له</a:t>
              </a:r>
              <a:r>
                <a:rPr lang="en-US" sz="6000" dirty="0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 </a:t>
              </a:r>
              <a:r>
                <a:rPr lang="en-US" sz="6000" dirty="0" err="1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الثواب</a:t>
              </a:r>
              <a:endParaRPr lang="en-US" sz="6000" dirty="0">
                <a:solidFill>
                  <a:srgbClr val="000000"/>
                </a:solidFill>
                <a:latin typeface="Adobe Arabic" panose="02040503050201020203" pitchFamily="18" charset="-78"/>
                <a:cs typeface="Adobe Arabic" panose="02040503050201020203" pitchFamily="18" charset="-78"/>
              </a:endParaRPr>
            </a:p>
          </p:txBody>
        </p:sp>
      </p:grpSp>
      <p:grpSp>
        <p:nvGrpSpPr>
          <p:cNvPr id="27" name="مجموعة 26">
            <a:extLst>
              <a:ext uri="{FF2B5EF4-FFF2-40B4-BE49-F238E27FC236}">
                <a16:creationId xmlns:a16="http://schemas.microsoft.com/office/drawing/2014/main" id="{EC8D3BF1-807D-4FC3-80CA-B69278B2B770}"/>
              </a:ext>
            </a:extLst>
          </p:cNvPr>
          <p:cNvGrpSpPr/>
          <p:nvPr/>
        </p:nvGrpSpPr>
        <p:grpSpPr>
          <a:xfrm>
            <a:off x="6200838" y="4098959"/>
            <a:ext cx="2031712" cy="2088676"/>
            <a:chOff x="6200838" y="4098959"/>
            <a:chExt cx="2031712" cy="2088676"/>
          </a:xfrm>
        </p:grpSpPr>
        <p:pic>
          <p:nvPicPr>
            <p:cNvPr id="13" name="Picture 13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rcRect/>
            <a:stretch>
              <a:fillRect/>
            </a:stretch>
          </p:blipFill>
          <p:spPr>
            <a:xfrm rot="2018409">
              <a:off x="6200838" y="4098959"/>
              <a:ext cx="2031712" cy="2088676"/>
            </a:xfrm>
            <a:prstGeom prst="rect">
              <a:avLst/>
            </a:prstGeom>
          </p:spPr>
        </p:pic>
        <p:sp>
          <p:nvSpPr>
            <p:cNvPr id="20" name="TextBox 20"/>
            <p:cNvSpPr txBox="1"/>
            <p:nvPr/>
          </p:nvSpPr>
          <p:spPr>
            <a:xfrm>
              <a:off x="6441435" y="4913589"/>
              <a:ext cx="1679897" cy="115159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4047"/>
                </a:lnSpc>
              </a:pPr>
              <a:r>
                <a:rPr lang="en-US" sz="6600" dirty="0" err="1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يدخله</a:t>
              </a:r>
              <a:r>
                <a:rPr lang="en-US" sz="6600" dirty="0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 </a:t>
              </a:r>
              <a:r>
                <a:rPr lang="en-US" sz="6600" dirty="0" err="1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الجنة</a:t>
              </a:r>
              <a:endParaRPr lang="en-US" sz="6600" dirty="0">
                <a:solidFill>
                  <a:srgbClr val="000000"/>
                </a:solidFill>
                <a:latin typeface="Adobe Arabic" panose="02040503050201020203" pitchFamily="18" charset="-78"/>
                <a:cs typeface="Adobe Arabic" panose="02040503050201020203" pitchFamily="18" charset="-78"/>
              </a:endParaRPr>
            </a:p>
          </p:txBody>
        </p:sp>
      </p:grpSp>
      <p:grpSp>
        <p:nvGrpSpPr>
          <p:cNvPr id="26" name="مجموعة 25">
            <a:extLst>
              <a:ext uri="{FF2B5EF4-FFF2-40B4-BE49-F238E27FC236}">
                <a16:creationId xmlns:a16="http://schemas.microsoft.com/office/drawing/2014/main" id="{86A3B9AC-DDDA-4724-972A-7A095D23A4C1}"/>
              </a:ext>
            </a:extLst>
          </p:cNvPr>
          <p:cNvGrpSpPr/>
          <p:nvPr/>
        </p:nvGrpSpPr>
        <p:grpSpPr>
          <a:xfrm>
            <a:off x="3923849" y="3139520"/>
            <a:ext cx="2031712" cy="2103437"/>
            <a:chOff x="3923849" y="3139520"/>
            <a:chExt cx="2031712" cy="2103437"/>
          </a:xfrm>
        </p:grpSpPr>
        <p:pic>
          <p:nvPicPr>
            <p:cNvPr id="11" name="Picture 11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rcRect/>
            <a:stretch>
              <a:fillRect/>
            </a:stretch>
          </p:blipFill>
          <p:spPr>
            <a:xfrm rot="19653062" flipH="1">
              <a:off x="3923849" y="3139520"/>
              <a:ext cx="2031712" cy="2088676"/>
            </a:xfrm>
            <a:prstGeom prst="rect">
              <a:avLst/>
            </a:prstGeom>
          </p:spPr>
        </p:pic>
        <p:sp>
          <p:nvSpPr>
            <p:cNvPr id="21" name="TextBox 21"/>
            <p:cNvSpPr txBox="1"/>
            <p:nvPr/>
          </p:nvSpPr>
          <p:spPr>
            <a:xfrm>
              <a:off x="4097265" y="3647648"/>
              <a:ext cx="1679897" cy="159530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4047"/>
                </a:lnSpc>
              </a:pPr>
              <a:r>
                <a:rPr lang="ar-OM" sz="4400" dirty="0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يرزقه</a:t>
              </a:r>
            </a:p>
            <a:p>
              <a:pPr algn="ctr">
                <a:lnSpc>
                  <a:spcPts val="4047"/>
                </a:lnSpc>
              </a:pPr>
              <a:r>
                <a:rPr lang="ar-OM" sz="4400" dirty="0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من حيث لا يحتسب</a:t>
              </a:r>
              <a:endParaRPr lang="en-US" sz="4400" dirty="0">
                <a:solidFill>
                  <a:srgbClr val="000000"/>
                </a:solidFill>
                <a:latin typeface="Adobe Arabic" panose="02040503050201020203" pitchFamily="18" charset="-78"/>
                <a:cs typeface="Adobe Arabic" panose="02040503050201020203" pitchFamily="18" charset="-78"/>
              </a:endParaRPr>
            </a:p>
          </p:txBody>
        </p:sp>
      </p:grpSp>
      <p:grpSp>
        <p:nvGrpSpPr>
          <p:cNvPr id="29" name="مجموعة 28">
            <a:extLst>
              <a:ext uri="{FF2B5EF4-FFF2-40B4-BE49-F238E27FC236}">
                <a16:creationId xmlns:a16="http://schemas.microsoft.com/office/drawing/2014/main" id="{68FCED91-4707-4198-B171-5D482877B579}"/>
              </a:ext>
            </a:extLst>
          </p:cNvPr>
          <p:cNvGrpSpPr/>
          <p:nvPr/>
        </p:nvGrpSpPr>
        <p:grpSpPr>
          <a:xfrm>
            <a:off x="4868332" y="645915"/>
            <a:ext cx="1957640" cy="2012527"/>
            <a:chOff x="4868332" y="645915"/>
            <a:chExt cx="1957640" cy="2012527"/>
          </a:xfrm>
        </p:grpSpPr>
        <p:pic>
          <p:nvPicPr>
            <p:cNvPr id="9" name="Picture 9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rcRect/>
            <a:stretch>
              <a:fillRect/>
            </a:stretch>
          </p:blipFill>
          <p:spPr>
            <a:xfrm>
              <a:off x="4868332" y="645915"/>
              <a:ext cx="1957640" cy="2012527"/>
            </a:xfrm>
            <a:prstGeom prst="rect">
              <a:avLst/>
            </a:prstGeom>
          </p:spPr>
        </p:pic>
        <p:sp>
          <p:nvSpPr>
            <p:cNvPr id="22" name="TextBox 22"/>
            <p:cNvSpPr txBox="1"/>
            <p:nvPr/>
          </p:nvSpPr>
          <p:spPr>
            <a:xfrm>
              <a:off x="5146075" y="1396464"/>
              <a:ext cx="1679897" cy="115159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4047"/>
                </a:lnSpc>
              </a:pPr>
              <a:r>
                <a:rPr lang="en-US" sz="6600" dirty="0" err="1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يضاعف</a:t>
              </a:r>
              <a:r>
                <a:rPr lang="en-US" sz="6600" dirty="0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 </a:t>
              </a:r>
              <a:r>
                <a:rPr lang="en-US" sz="6600" dirty="0" err="1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سيئاته</a:t>
              </a:r>
              <a:endParaRPr lang="en-US" sz="6600" dirty="0">
                <a:solidFill>
                  <a:srgbClr val="000000"/>
                </a:solidFill>
                <a:latin typeface="Adobe Arabic" panose="02040503050201020203" pitchFamily="18" charset="-78"/>
                <a:cs typeface="Adobe Arabic" panose="02040503050201020203" pitchFamily="18" charset="-78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8503359" y="0"/>
            <a:ext cx="9784641" cy="10287000"/>
          </a:xfrm>
          <a:prstGeom prst="rect">
            <a:avLst/>
          </a:prstGeom>
          <a:solidFill>
            <a:srgbClr val="5D7963"/>
          </a:solidFill>
        </p:spPr>
        <p:txBody>
          <a:bodyPr/>
          <a:lstStyle/>
          <a:p>
            <a:endParaRPr lang="en-GB"/>
          </a:p>
        </p:txBody>
      </p:sp>
      <p:pic>
        <p:nvPicPr>
          <p:cNvPr id="3" name="Picture 3"/>
          <p:cNvPicPr>
            <a:picLocks noChangeAspect="1"/>
          </p:cNvPicPr>
          <p:nvPr/>
        </p:nvPicPr>
        <p:blipFill>
          <a:blip r:embed="rId2"/>
          <a:srcRect l="16236" r="22486"/>
          <a:stretch>
            <a:fillRect/>
          </a:stretch>
        </p:blipFill>
        <p:spPr>
          <a:xfrm>
            <a:off x="-633950" y="-623737"/>
            <a:ext cx="9777950" cy="12187294"/>
          </a:xfrm>
          <a:prstGeom prst="rect">
            <a:avLst/>
          </a:prstGeom>
        </p:spPr>
      </p:pic>
      <p:grpSp>
        <p:nvGrpSpPr>
          <p:cNvPr id="4" name="Group 4"/>
          <p:cNvGrpSpPr/>
          <p:nvPr/>
        </p:nvGrpSpPr>
        <p:grpSpPr>
          <a:xfrm>
            <a:off x="2234709" y="3729038"/>
            <a:ext cx="14021514" cy="2828925"/>
            <a:chOff x="0" y="0"/>
            <a:chExt cx="4743080" cy="956945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4743080" cy="956945"/>
            </a:xfrm>
            <a:custGeom>
              <a:avLst/>
              <a:gdLst/>
              <a:ahLst/>
              <a:cxnLst/>
              <a:rect l="l" t="t" r="r" b="b"/>
              <a:pathLst>
                <a:path w="4743080" h="956945">
                  <a:moveTo>
                    <a:pt x="0" y="0"/>
                  </a:moveTo>
                  <a:lnTo>
                    <a:pt x="4743080" y="0"/>
                  </a:lnTo>
                  <a:lnTo>
                    <a:pt x="4743080" y="956945"/>
                  </a:lnTo>
                  <a:lnTo>
                    <a:pt x="0" y="956945"/>
                  </a:lnTo>
                  <a:close/>
                </a:path>
              </a:pathLst>
            </a:custGeom>
            <a:solidFill>
              <a:srgbClr val="DDD8D4"/>
            </a:solidFill>
          </p:spPr>
          <p:txBody>
            <a:bodyPr/>
            <a:lstStyle/>
            <a:p>
              <a:endParaRPr lang="en-GB"/>
            </a:p>
          </p:txBody>
        </p:sp>
      </p:grpSp>
      <p:pic>
        <p:nvPicPr>
          <p:cNvPr id="6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13455587" y="3696017"/>
            <a:ext cx="2800636" cy="2828925"/>
          </a:xfrm>
          <a:prstGeom prst="rect">
            <a:avLst/>
          </a:prstGeom>
        </p:spPr>
      </p:pic>
      <p:sp>
        <p:nvSpPr>
          <p:cNvPr id="7" name="TextBox 7"/>
          <p:cNvSpPr txBox="1"/>
          <p:nvPr/>
        </p:nvSpPr>
        <p:spPr>
          <a:xfrm>
            <a:off x="2234709" y="4161155"/>
            <a:ext cx="14021514" cy="180818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3999"/>
              </a:lnSpc>
            </a:pPr>
            <a:r>
              <a:rPr lang="en-US" sz="12000" dirty="0" err="1">
                <a:solidFill>
                  <a:srgbClr val="000000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التق</a:t>
            </a:r>
            <a:r>
              <a:rPr lang="ar-OM" sz="12000" dirty="0">
                <a:solidFill>
                  <a:srgbClr val="000000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ـــــــــــــ</a:t>
            </a:r>
            <a:r>
              <a:rPr lang="en-US" sz="12000" dirty="0" err="1">
                <a:solidFill>
                  <a:srgbClr val="000000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ويم</a:t>
            </a:r>
            <a:r>
              <a:rPr lang="en-US" sz="12000" dirty="0">
                <a:solidFill>
                  <a:srgbClr val="000000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 </a:t>
            </a:r>
            <a:r>
              <a:rPr lang="en-US" sz="12000" dirty="0" err="1">
                <a:solidFill>
                  <a:srgbClr val="000000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الختامي</a:t>
            </a:r>
            <a:r>
              <a:rPr lang="en-US" sz="12000" dirty="0">
                <a:solidFill>
                  <a:srgbClr val="000000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 </a:t>
            </a:r>
          </a:p>
        </p:txBody>
      </p:sp>
      <p:sp>
        <p:nvSpPr>
          <p:cNvPr id="9" name="AutoShape 9"/>
          <p:cNvSpPr/>
          <p:nvPr/>
        </p:nvSpPr>
        <p:spPr>
          <a:xfrm>
            <a:off x="2651760" y="6477317"/>
            <a:ext cx="13604463" cy="0"/>
          </a:xfrm>
          <a:prstGeom prst="line">
            <a:avLst/>
          </a:prstGeom>
          <a:ln w="47625" cap="rnd">
            <a:solidFill>
              <a:srgbClr val="5D7963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GB"/>
          </a:p>
        </p:txBody>
      </p:sp>
      <p:pic>
        <p:nvPicPr>
          <p:cNvPr id="10" name="Picture 14">
            <a:extLst>
              <a:ext uri="{FF2B5EF4-FFF2-40B4-BE49-F238E27FC236}">
                <a16:creationId xmlns:a16="http://schemas.microsoft.com/office/drawing/2014/main" id="{B8E8EF7F-01AD-4092-B992-B36E7BEAC453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78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>
            <a:off x="16449896" y="0"/>
            <a:ext cx="1776845" cy="10287000"/>
          </a:xfrm>
          <a:prstGeom prst="rect">
            <a:avLst/>
          </a:prstGeom>
        </p:spPr>
      </p:pic>
      <p:grpSp>
        <p:nvGrpSpPr>
          <p:cNvPr id="11" name="مجموعة 10">
            <a:extLst>
              <a:ext uri="{FF2B5EF4-FFF2-40B4-BE49-F238E27FC236}">
                <a16:creationId xmlns:a16="http://schemas.microsoft.com/office/drawing/2014/main" id="{5C656B67-6311-4B3E-9947-BDA77DB4386B}"/>
              </a:ext>
            </a:extLst>
          </p:cNvPr>
          <p:cNvGrpSpPr/>
          <p:nvPr/>
        </p:nvGrpSpPr>
        <p:grpSpPr>
          <a:xfrm>
            <a:off x="-239213" y="-1181099"/>
            <a:ext cx="1977364" cy="6553200"/>
            <a:chOff x="16222055" y="505673"/>
            <a:chExt cx="1758778" cy="7262289"/>
          </a:xfrm>
        </p:grpSpPr>
        <p:grpSp>
          <p:nvGrpSpPr>
            <p:cNvPr id="12" name="Group 3">
              <a:extLst>
                <a:ext uri="{FF2B5EF4-FFF2-40B4-BE49-F238E27FC236}">
                  <a16:creationId xmlns:a16="http://schemas.microsoft.com/office/drawing/2014/main" id="{A1A0E4D5-8182-4F3C-B594-B12417E35B31}"/>
                </a:ext>
              </a:extLst>
            </p:cNvPr>
            <p:cNvGrpSpPr/>
            <p:nvPr/>
          </p:nvGrpSpPr>
          <p:grpSpPr>
            <a:xfrm>
              <a:off x="16222055" y="505673"/>
              <a:ext cx="845634" cy="4959845"/>
              <a:chOff x="142807" y="-435297"/>
              <a:chExt cx="1127512" cy="6613125"/>
            </a:xfrm>
          </p:grpSpPr>
          <p:pic>
            <p:nvPicPr>
              <p:cNvPr id="17" name="Picture 4">
                <a:extLst>
                  <a:ext uri="{FF2B5EF4-FFF2-40B4-BE49-F238E27FC236}">
                    <a16:creationId xmlns:a16="http://schemas.microsoft.com/office/drawing/2014/main" id="{C7B2C5DA-F74F-47FD-8F61-DEF23EEB4A3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print">
                <a:alphaModFix amt="38000"/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rcRect/>
              <a:stretch>
                <a:fillRect/>
              </a:stretch>
            </p:blipFill>
            <p:spPr>
              <a:xfrm>
                <a:off x="142807" y="3726715"/>
                <a:ext cx="1127512" cy="2451113"/>
              </a:xfrm>
              <a:prstGeom prst="rect">
                <a:avLst/>
              </a:prstGeom>
            </p:spPr>
          </p:pic>
          <p:sp>
            <p:nvSpPr>
              <p:cNvPr id="18" name="AutoShape 5">
                <a:extLst>
                  <a:ext uri="{FF2B5EF4-FFF2-40B4-BE49-F238E27FC236}">
                    <a16:creationId xmlns:a16="http://schemas.microsoft.com/office/drawing/2014/main" id="{1C29D1E8-73E0-415C-A4C1-500863CE3CBB}"/>
                  </a:ext>
                </a:extLst>
              </p:cNvPr>
              <p:cNvSpPr/>
              <p:nvPr/>
            </p:nvSpPr>
            <p:spPr>
              <a:xfrm rot="16200000">
                <a:off x="-1762019" y="2012424"/>
                <a:ext cx="4895442" cy="0"/>
              </a:xfrm>
              <a:prstGeom prst="line">
                <a:avLst/>
              </a:prstGeom>
              <a:ln w="12700" cap="flat">
                <a:solidFill>
                  <a:srgbClr val="A18961">
                    <a:alpha val="37647"/>
                  </a:srgbClr>
                </a:solidFill>
                <a:prstDash val="solid"/>
                <a:headEnd type="none" w="sm" len="sm"/>
                <a:tailEnd type="none" w="sm" len="sm"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E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3" name="Group 6">
              <a:extLst>
                <a:ext uri="{FF2B5EF4-FFF2-40B4-BE49-F238E27FC236}">
                  <a16:creationId xmlns:a16="http://schemas.microsoft.com/office/drawing/2014/main" id="{B84964E8-9901-4E21-BEF7-9988994E78FB}"/>
                </a:ext>
              </a:extLst>
            </p:cNvPr>
            <p:cNvGrpSpPr/>
            <p:nvPr/>
          </p:nvGrpSpPr>
          <p:grpSpPr>
            <a:xfrm>
              <a:off x="16537767" y="1028700"/>
              <a:ext cx="1443066" cy="6739262"/>
              <a:chOff x="0" y="0"/>
              <a:chExt cx="1924088" cy="8985682"/>
            </a:xfrm>
          </p:grpSpPr>
          <p:pic>
            <p:nvPicPr>
              <p:cNvPr id="15" name="Picture 7">
                <a:extLst>
                  <a:ext uri="{FF2B5EF4-FFF2-40B4-BE49-F238E27FC236}">
                    <a16:creationId xmlns:a16="http://schemas.microsoft.com/office/drawing/2014/main" id="{5F7ACA47-B272-4C0A-8494-CD158FBCF37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>
                <a:alphaModFix amt="38000"/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rcRect/>
              <a:stretch>
                <a:fillRect/>
              </a:stretch>
            </p:blipFill>
            <p:spPr>
              <a:xfrm>
                <a:off x="0" y="4802882"/>
                <a:ext cx="1924088" cy="4182800"/>
              </a:xfrm>
              <a:prstGeom prst="rect">
                <a:avLst/>
              </a:prstGeom>
            </p:spPr>
          </p:pic>
          <p:sp>
            <p:nvSpPr>
              <p:cNvPr id="16" name="AutoShape 8">
                <a:extLst>
                  <a:ext uri="{FF2B5EF4-FFF2-40B4-BE49-F238E27FC236}">
                    <a16:creationId xmlns:a16="http://schemas.microsoft.com/office/drawing/2014/main" id="{D65B6896-7C24-4CA4-8BF9-364AEDF18E2A}"/>
                  </a:ext>
                </a:extLst>
              </p:cNvPr>
              <p:cNvSpPr/>
              <p:nvPr/>
            </p:nvSpPr>
            <p:spPr>
              <a:xfrm rot="-5400000">
                <a:off x="-1423793" y="2374442"/>
                <a:ext cx="4760279" cy="0"/>
              </a:xfrm>
              <a:prstGeom prst="line">
                <a:avLst/>
              </a:prstGeom>
              <a:ln w="11395" cap="flat">
                <a:solidFill>
                  <a:srgbClr val="A18961">
                    <a:alpha val="37647"/>
                  </a:srgbClr>
                </a:solidFill>
                <a:prstDash val="solid"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en-GB"/>
              </a:p>
            </p:txBody>
          </p:sp>
        </p:grpSp>
      </p:grpSp>
      <p:grpSp>
        <p:nvGrpSpPr>
          <p:cNvPr id="19" name="مجموعة 18">
            <a:extLst>
              <a:ext uri="{FF2B5EF4-FFF2-40B4-BE49-F238E27FC236}">
                <a16:creationId xmlns:a16="http://schemas.microsoft.com/office/drawing/2014/main" id="{6C15E0FE-6EBC-4505-86FA-0865EAF8150B}"/>
              </a:ext>
            </a:extLst>
          </p:cNvPr>
          <p:cNvGrpSpPr/>
          <p:nvPr/>
        </p:nvGrpSpPr>
        <p:grpSpPr>
          <a:xfrm>
            <a:off x="1673663" y="-1740693"/>
            <a:ext cx="2364936" cy="8636793"/>
            <a:chOff x="16222055" y="505673"/>
            <a:chExt cx="1758778" cy="7262289"/>
          </a:xfrm>
        </p:grpSpPr>
        <p:grpSp>
          <p:nvGrpSpPr>
            <p:cNvPr id="20" name="Group 3">
              <a:extLst>
                <a:ext uri="{FF2B5EF4-FFF2-40B4-BE49-F238E27FC236}">
                  <a16:creationId xmlns:a16="http://schemas.microsoft.com/office/drawing/2014/main" id="{6F50C0C3-345B-4288-AFF7-8AABF77A24DC}"/>
                </a:ext>
              </a:extLst>
            </p:cNvPr>
            <p:cNvGrpSpPr/>
            <p:nvPr/>
          </p:nvGrpSpPr>
          <p:grpSpPr>
            <a:xfrm>
              <a:off x="16222055" y="505673"/>
              <a:ext cx="845634" cy="4959845"/>
              <a:chOff x="142807" y="-435297"/>
              <a:chExt cx="1127512" cy="6613125"/>
            </a:xfrm>
          </p:grpSpPr>
          <p:pic>
            <p:nvPicPr>
              <p:cNvPr id="24" name="Picture 4">
                <a:extLst>
                  <a:ext uri="{FF2B5EF4-FFF2-40B4-BE49-F238E27FC236}">
                    <a16:creationId xmlns:a16="http://schemas.microsoft.com/office/drawing/2014/main" id="{EC867057-636A-4B23-BEC0-A886EE28136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print">
                <a:alphaModFix amt="38000"/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rcRect/>
              <a:stretch>
                <a:fillRect/>
              </a:stretch>
            </p:blipFill>
            <p:spPr>
              <a:xfrm>
                <a:off x="142807" y="3726715"/>
                <a:ext cx="1127512" cy="2451113"/>
              </a:xfrm>
              <a:prstGeom prst="rect">
                <a:avLst/>
              </a:prstGeom>
            </p:spPr>
          </p:pic>
          <p:sp>
            <p:nvSpPr>
              <p:cNvPr id="25" name="AutoShape 5">
                <a:extLst>
                  <a:ext uri="{FF2B5EF4-FFF2-40B4-BE49-F238E27FC236}">
                    <a16:creationId xmlns:a16="http://schemas.microsoft.com/office/drawing/2014/main" id="{FE4B016A-7A31-49EF-8E72-3666BB6AB8B9}"/>
                  </a:ext>
                </a:extLst>
              </p:cNvPr>
              <p:cNvSpPr/>
              <p:nvPr/>
            </p:nvSpPr>
            <p:spPr>
              <a:xfrm rot="16200000">
                <a:off x="-1762019" y="2012424"/>
                <a:ext cx="4895442" cy="0"/>
              </a:xfrm>
              <a:prstGeom prst="line">
                <a:avLst/>
              </a:prstGeom>
              <a:ln w="12700" cap="flat">
                <a:solidFill>
                  <a:srgbClr val="A18961">
                    <a:alpha val="37647"/>
                  </a:srgbClr>
                </a:solidFill>
                <a:prstDash val="solid"/>
                <a:headEnd type="none" w="sm" len="sm"/>
                <a:tailEnd type="none" w="sm" len="sm"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E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21" name="Group 6">
              <a:extLst>
                <a:ext uri="{FF2B5EF4-FFF2-40B4-BE49-F238E27FC236}">
                  <a16:creationId xmlns:a16="http://schemas.microsoft.com/office/drawing/2014/main" id="{920C170A-AFF5-4B8F-98E2-2FC3E9785846}"/>
                </a:ext>
              </a:extLst>
            </p:cNvPr>
            <p:cNvGrpSpPr/>
            <p:nvPr/>
          </p:nvGrpSpPr>
          <p:grpSpPr>
            <a:xfrm>
              <a:off x="16537767" y="1028700"/>
              <a:ext cx="1443066" cy="6739262"/>
              <a:chOff x="0" y="0"/>
              <a:chExt cx="1924088" cy="8985682"/>
            </a:xfrm>
          </p:grpSpPr>
          <p:pic>
            <p:nvPicPr>
              <p:cNvPr id="22" name="Picture 7">
                <a:extLst>
                  <a:ext uri="{FF2B5EF4-FFF2-40B4-BE49-F238E27FC236}">
                    <a16:creationId xmlns:a16="http://schemas.microsoft.com/office/drawing/2014/main" id="{668C5916-1F83-4405-B173-40B171A0A86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>
                <a:alphaModFix amt="38000"/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rcRect/>
              <a:stretch>
                <a:fillRect/>
              </a:stretch>
            </p:blipFill>
            <p:spPr>
              <a:xfrm>
                <a:off x="0" y="4802882"/>
                <a:ext cx="1924088" cy="4182800"/>
              </a:xfrm>
              <a:prstGeom prst="rect">
                <a:avLst/>
              </a:prstGeom>
            </p:spPr>
          </p:pic>
          <p:sp>
            <p:nvSpPr>
              <p:cNvPr id="23" name="AutoShape 8">
                <a:extLst>
                  <a:ext uri="{FF2B5EF4-FFF2-40B4-BE49-F238E27FC236}">
                    <a16:creationId xmlns:a16="http://schemas.microsoft.com/office/drawing/2014/main" id="{03D2A5AF-1A01-4EE6-9521-4FD75CD9EDE0}"/>
                  </a:ext>
                </a:extLst>
              </p:cNvPr>
              <p:cNvSpPr/>
              <p:nvPr/>
            </p:nvSpPr>
            <p:spPr>
              <a:xfrm rot="-5400000">
                <a:off x="-1423793" y="2374442"/>
                <a:ext cx="4760279" cy="0"/>
              </a:xfrm>
              <a:prstGeom prst="line">
                <a:avLst/>
              </a:prstGeom>
              <a:ln w="11395" cap="flat">
                <a:solidFill>
                  <a:srgbClr val="A18961">
                    <a:alpha val="37647"/>
                  </a:srgbClr>
                </a:solidFill>
                <a:prstDash val="solid"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en-GB"/>
              </a:p>
            </p:txBody>
          </p:sp>
        </p:grpSp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433828" y="437085"/>
            <a:ext cx="17366622" cy="9341428"/>
          </a:xfrm>
          <a:prstGeom prst="rect">
            <a:avLst/>
          </a:prstGeom>
          <a:solidFill>
            <a:srgbClr val="5D7963"/>
          </a:solidFill>
        </p:spPr>
        <p:txBody>
          <a:bodyPr/>
          <a:lstStyle/>
          <a:p>
            <a:endParaRPr lang="en-GB"/>
          </a:p>
        </p:txBody>
      </p:sp>
      <p:pic>
        <p:nvPicPr>
          <p:cNvPr id="3" name="Picture 3"/>
          <p:cNvPicPr>
            <a:picLocks noChangeAspect="1"/>
          </p:cNvPicPr>
          <p:nvPr/>
        </p:nvPicPr>
        <p:blipFill>
          <a:blip r:embed="rId2"/>
          <a:srcRect t="26336" b="23485"/>
          <a:stretch>
            <a:fillRect/>
          </a:stretch>
        </p:blipFill>
        <p:spPr>
          <a:xfrm>
            <a:off x="1028700" y="2150727"/>
            <a:ext cx="16230600" cy="6220151"/>
          </a:xfrm>
          <a:prstGeom prst="rect">
            <a:avLst/>
          </a:prstGeom>
        </p:spPr>
      </p:pic>
      <p:grpSp>
        <p:nvGrpSpPr>
          <p:cNvPr id="9" name="مجموعة 8">
            <a:extLst>
              <a:ext uri="{FF2B5EF4-FFF2-40B4-BE49-F238E27FC236}">
                <a16:creationId xmlns:a16="http://schemas.microsoft.com/office/drawing/2014/main" id="{A01C6A25-0260-46BB-B0FA-4F99E9BD7653}"/>
              </a:ext>
            </a:extLst>
          </p:cNvPr>
          <p:cNvGrpSpPr/>
          <p:nvPr/>
        </p:nvGrpSpPr>
        <p:grpSpPr>
          <a:xfrm>
            <a:off x="58058" y="-1113315"/>
            <a:ext cx="1977364" cy="6553200"/>
            <a:chOff x="16222055" y="505673"/>
            <a:chExt cx="1758778" cy="7262289"/>
          </a:xfrm>
        </p:grpSpPr>
        <p:grpSp>
          <p:nvGrpSpPr>
            <p:cNvPr id="10" name="Group 3">
              <a:extLst>
                <a:ext uri="{FF2B5EF4-FFF2-40B4-BE49-F238E27FC236}">
                  <a16:creationId xmlns:a16="http://schemas.microsoft.com/office/drawing/2014/main" id="{3294DA50-19B8-4564-96FA-40CE59B70714}"/>
                </a:ext>
              </a:extLst>
            </p:cNvPr>
            <p:cNvGrpSpPr/>
            <p:nvPr/>
          </p:nvGrpSpPr>
          <p:grpSpPr>
            <a:xfrm>
              <a:off x="16222055" y="505673"/>
              <a:ext cx="845634" cy="4959845"/>
              <a:chOff x="142807" y="-435297"/>
              <a:chExt cx="1127512" cy="6613125"/>
            </a:xfrm>
          </p:grpSpPr>
          <p:pic>
            <p:nvPicPr>
              <p:cNvPr id="14" name="Picture 4">
                <a:extLst>
                  <a:ext uri="{FF2B5EF4-FFF2-40B4-BE49-F238E27FC236}">
                    <a16:creationId xmlns:a16="http://schemas.microsoft.com/office/drawing/2014/main" id="{6E95AC50-55AC-4645-B267-593F52689AD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print">
                <a:alphaModFix amt="38000"/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rcRect/>
              <a:stretch>
                <a:fillRect/>
              </a:stretch>
            </p:blipFill>
            <p:spPr>
              <a:xfrm>
                <a:off x="142807" y="3726715"/>
                <a:ext cx="1127512" cy="2451113"/>
              </a:xfrm>
              <a:prstGeom prst="rect">
                <a:avLst/>
              </a:prstGeom>
            </p:spPr>
          </p:pic>
          <p:sp>
            <p:nvSpPr>
              <p:cNvPr id="15" name="AutoShape 5">
                <a:extLst>
                  <a:ext uri="{FF2B5EF4-FFF2-40B4-BE49-F238E27FC236}">
                    <a16:creationId xmlns:a16="http://schemas.microsoft.com/office/drawing/2014/main" id="{08A6BCE6-4CF9-4D13-8271-BA4CC17B37AC}"/>
                  </a:ext>
                </a:extLst>
              </p:cNvPr>
              <p:cNvSpPr/>
              <p:nvPr/>
            </p:nvSpPr>
            <p:spPr>
              <a:xfrm rot="16200000">
                <a:off x="-1762019" y="2012424"/>
                <a:ext cx="4895442" cy="0"/>
              </a:xfrm>
              <a:prstGeom prst="line">
                <a:avLst/>
              </a:prstGeom>
              <a:ln w="12700" cap="flat">
                <a:solidFill>
                  <a:srgbClr val="A18961">
                    <a:alpha val="37647"/>
                  </a:srgbClr>
                </a:solidFill>
                <a:prstDash val="solid"/>
                <a:headEnd type="none" w="sm" len="sm"/>
                <a:tailEnd type="none" w="sm" len="sm"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E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1" name="Group 6">
              <a:extLst>
                <a:ext uri="{FF2B5EF4-FFF2-40B4-BE49-F238E27FC236}">
                  <a16:creationId xmlns:a16="http://schemas.microsoft.com/office/drawing/2014/main" id="{74FCCA81-9586-43CB-B5C2-B7058AD8CF3A}"/>
                </a:ext>
              </a:extLst>
            </p:cNvPr>
            <p:cNvGrpSpPr/>
            <p:nvPr/>
          </p:nvGrpSpPr>
          <p:grpSpPr>
            <a:xfrm>
              <a:off x="16537767" y="1028700"/>
              <a:ext cx="1443066" cy="6739262"/>
              <a:chOff x="0" y="0"/>
              <a:chExt cx="1924088" cy="8985682"/>
            </a:xfrm>
          </p:grpSpPr>
          <p:pic>
            <p:nvPicPr>
              <p:cNvPr id="12" name="Picture 7">
                <a:extLst>
                  <a:ext uri="{FF2B5EF4-FFF2-40B4-BE49-F238E27FC236}">
                    <a16:creationId xmlns:a16="http://schemas.microsoft.com/office/drawing/2014/main" id="{A9853E2F-7F7B-445C-B0E9-4F79019C9A5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alphaModFix amt="38000"/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rcRect/>
              <a:stretch>
                <a:fillRect/>
              </a:stretch>
            </p:blipFill>
            <p:spPr>
              <a:xfrm>
                <a:off x="0" y="4802882"/>
                <a:ext cx="1924088" cy="4182800"/>
              </a:xfrm>
              <a:prstGeom prst="rect">
                <a:avLst/>
              </a:prstGeom>
            </p:spPr>
          </p:pic>
          <p:sp>
            <p:nvSpPr>
              <p:cNvPr id="13" name="AutoShape 8">
                <a:extLst>
                  <a:ext uri="{FF2B5EF4-FFF2-40B4-BE49-F238E27FC236}">
                    <a16:creationId xmlns:a16="http://schemas.microsoft.com/office/drawing/2014/main" id="{B7CEAF8C-EB13-4554-A846-B99FA65243DA}"/>
                  </a:ext>
                </a:extLst>
              </p:cNvPr>
              <p:cNvSpPr/>
              <p:nvPr/>
            </p:nvSpPr>
            <p:spPr>
              <a:xfrm rot="-5400000">
                <a:off x="-1423793" y="2374442"/>
                <a:ext cx="4760279" cy="0"/>
              </a:xfrm>
              <a:prstGeom prst="line">
                <a:avLst/>
              </a:prstGeom>
              <a:ln w="11395" cap="flat">
                <a:solidFill>
                  <a:srgbClr val="A18961">
                    <a:alpha val="37647"/>
                  </a:srgbClr>
                </a:solidFill>
                <a:prstDash val="solid"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en-GB"/>
              </a:p>
            </p:txBody>
          </p:sp>
        </p:grpSp>
      </p:grpSp>
      <p:grpSp>
        <p:nvGrpSpPr>
          <p:cNvPr id="16" name="مجموعة 15">
            <a:extLst>
              <a:ext uri="{FF2B5EF4-FFF2-40B4-BE49-F238E27FC236}">
                <a16:creationId xmlns:a16="http://schemas.microsoft.com/office/drawing/2014/main" id="{C9B0C36E-DA55-4FEE-A066-B7D72F8CBAC8}"/>
              </a:ext>
            </a:extLst>
          </p:cNvPr>
          <p:cNvGrpSpPr/>
          <p:nvPr/>
        </p:nvGrpSpPr>
        <p:grpSpPr>
          <a:xfrm>
            <a:off x="2134815" y="-1741994"/>
            <a:ext cx="2364936" cy="8636793"/>
            <a:chOff x="16222055" y="505673"/>
            <a:chExt cx="1758778" cy="7262289"/>
          </a:xfrm>
        </p:grpSpPr>
        <p:grpSp>
          <p:nvGrpSpPr>
            <p:cNvPr id="17" name="Group 3">
              <a:extLst>
                <a:ext uri="{FF2B5EF4-FFF2-40B4-BE49-F238E27FC236}">
                  <a16:creationId xmlns:a16="http://schemas.microsoft.com/office/drawing/2014/main" id="{7CEC29BB-E327-496F-BF1D-14A33DF85C8F}"/>
                </a:ext>
              </a:extLst>
            </p:cNvPr>
            <p:cNvGrpSpPr/>
            <p:nvPr/>
          </p:nvGrpSpPr>
          <p:grpSpPr>
            <a:xfrm>
              <a:off x="16222055" y="505673"/>
              <a:ext cx="845634" cy="4959845"/>
              <a:chOff x="142807" y="-435297"/>
              <a:chExt cx="1127512" cy="6613125"/>
            </a:xfrm>
          </p:grpSpPr>
          <p:pic>
            <p:nvPicPr>
              <p:cNvPr id="21" name="Picture 4">
                <a:extLst>
                  <a:ext uri="{FF2B5EF4-FFF2-40B4-BE49-F238E27FC236}">
                    <a16:creationId xmlns:a16="http://schemas.microsoft.com/office/drawing/2014/main" id="{30C0433E-9D14-418D-88F7-6F1E469D13A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print">
                <a:alphaModFix amt="38000"/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rcRect/>
              <a:stretch>
                <a:fillRect/>
              </a:stretch>
            </p:blipFill>
            <p:spPr>
              <a:xfrm>
                <a:off x="142807" y="3726715"/>
                <a:ext cx="1127512" cy="2451113"/>
              </a:xfrm>
              <a:prstGeom prst="rect">
                <a:avLst/>
              </a:prstGeom>
            </p:spPr>
          </p:pic>
          <p:sp>
            <p:nvSpPr>
              <p:cNvPr id="22" name="AutoShape 5">
                <a:extLst>
                  <a:ext uri="{FF2B5EF4-FFF2-40B4-BE49-F238E27FC236}">
                    <a16:creationId xmlns:a16="http://schemas.microsoft.com/office/drawing/2014/main" id="{C2857EBC-A281-4E31-AA05-ADBE6452AD48}"/>
                  </a:ext>
                </a:extLst>
              </p:cNvPr>
              <p:cNvSpPr/>
              <p:nvPr/>
            </p:nvSpPr>
            <p:spPr>
              <a:xfrm rot="16200000">
                <a:off x="-1762019" y="2012424"/>
                <a:ext cx="4895442" cy="0"/>
              </a:xfrm>
              <a:prstGeom prst="line">
                <a:avLst/>
              </a:prstGeom>
              <a:ln w="12700" cap="flat">
                <a:solidFill>
                  <a:srgbClr val="A18961">
                    <a:alpha val="37647"/>
                  </a:srgbClr>
                </a:solidFill>
                <a:prstDash val="solid"/>
                <a:headEnd type="none" w="sm" len="sm"/>
                <a:tailEnd type="none" w="sm" len="sm"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E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8" name="Group 6">
              <a:extLst>
                <a:ext uri="{FF2B5EF4-FFF2-40B4-BE49-F238E27FC236}">
                  <a16:creationId xmlns:a16="http://schemas.microsoft.com/office/drawing/2014/main" id="{30F4E48F-5FB0-4A8D-9449-B24D8ACDE193}"/>
                </a:ext>
              </a:extLst>
            </p:cNvPr>
            <p:cNvGrpSpPr/>
            <p:nvPr/>
          </p:nvGrpSpPr>
          <p:grpSpPr>
            <a:xfrm>
              <a:off x="16537767" y="1028700"/>
              <a:ext cx="1443066" cy="6739262"/>
              <a:chOff x="0" y="0"/>
              <a:chExt cx="1924088" cy="8985682"/>
            </a:xfrm>
          </p:grpSpPr>
          <p:pic>
            <p:nvPicPr>
              <p:cNvPr id="19" name="Picture 7">
                <a:extLst>
                  <a:ext uri="{FF2B5EF4-FFF2-40B4-BE49-F238E27FC236}">
                    <a16:creationId xmlns:a16="http://schemas.microsoft.com/office/drawing/2014/main" id="{69A5A37D-EBAC-4132-A50C-8E49B9F6D21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alphaModFix amt="38000"/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rcRect/>
              <a:stretch>
                <a:fillRect/>
              </a:stretch>
            </p:blipFill>
            <p:spPr>
              <a:xfrm>
                <a:off x="0" y="4802882"/>
                <a:ext cx="1924088" cy="4182800"/>
              </a:xfrm>
              <a:prstGeom prst="rect">
                <a:avLst/>
              </a:prstGeom>
            </p:spPr>
          </p:pic>
          <p:sp>
            <p:nvSpPr>
              <p:cNvPr id="20" name="AutoShape 8">
                <a:extLst>
                  <a:ext uri="{FF2B5EF4-FFF2-40B4-BE49-F238E27FC236}">
                    <a16:creationId xmlns:a16="http://schemas.microsoft.com/office/drawing/2014/main" id="{5A7BF4F6-A355-4F22-AB6E-796E28FED43D}"/>
                  </a:ext>
                </a:extLst>
              </p:cNvPr>
              <p:cNvSpPr/>
              <p:nvPr/>
            </p:nvSpPr>
            <p:spPr>
              <a:xfrm rot="-5400000">
                <a:off x="-1423793" y="2374442"/>
                <a:ext cx="4760279" cy="0"/>
              </a:xfrm>
              <a:prstGeom prst="line">
                <a:avLst/>
              </a:prstGeom>
              <a:ln w="11395" cap="flat">
                <a:solidFill>
                  <a:srgbClr val="A18961">
                    <a:alpha val="37647"/>
                  </a:srgbClr>
                </a:solidFill>
                <a:prstDash val="solid"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en-GB"/>
              </a:p>
            </p:txBody>
          </p:sp>
        </p:grpSp>
      </p:grpSp>
      <mc:AlternateContent xmlns:mc="http://schemas.openxmlformats.org/markup-compatibility/2006" xmlns:pslz="http://schemas.microsoft.com/office/powerpoint/2016/slidezoom">
        <mc:Choice Requires="pslz">
          <p:graphicFrame>
            <p:nvGraphicFramePr>
              <p:cNvPr id="24" name="صورة الشريحة 23">
                <a:extLst>
                  <a:ext uri="{FF2B5EF4-FFF2-40B4-BE49-F238E27FC236}">
                    <a16:creationId xmlns:a16="http://schemas.microsoft.com/office/drawing/2014/main" id="{9D5CD1C8-48A8-48D8-BE05-4039A0BD37F1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3185740672"/>
                  </p:ext>
                </p:extLst>
              </p:nvPr>
            </p:nvGraphicFramePr>
            <p:xfrm>
              <a:off x="11400152" y="2324106"/>
              <a:ext cx="4572000" cy="2571750"/>
            </p:xfrm>
            <a:graphic>
              <a:graphicData uri="http://schemas.microsoft.com/office/powerpoint/2016/slidezoom">
                <pslz:sldZm>
                  <pslz:sldZmObj sldId="277" cId="155691801">
                    <pslz:zmPr id="{69F136DC-3C85-4069-8DFA-E2CAD4AB66F1}" transitionDur="1000">
                      <p166:blipFill xmlns:p166="http://schemas.microsoft.com/office/powerpoint/2016/6/main">
                        <a:blip r:embed="rId5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4572000" cy="2571750"/>
                        </a:xfrm>
                        <a:prstGeom prst="rect">
                          <a:avLst/>
                        </a:prstGeom>
                        <a:ln w="3175">
                          <a:solidFill>
                            <a:prstClr val="ltGray"/>
                          </a:solidFill>
                        </a:ln>
                      </p166:spPr>
                    </pslz:zmPr>
                  </pslz:sldZmObj>
                </pslz:sldZm>
              </a:graphicData>
            </a:graphic>
          </p:graphicFrame>
        </mc:Choice>
        <mc:Fallback xmlns="">
          <p:pic>
            <p:nvPicPr>
              <p:cNvPr id="24" name="صورة الشريحة 23">
                <a:hlinkClick r:id="rId6" action="ppaction://hlinksldjump"/>
                <a:extLst>
                  <a:ext uri="{FF2B5EF4-FFF2-40B4-BE49-F238E27FC236}">
                    <a16:creationId xmlns:a16="http://schemas.microsoft.com/office/drawing/2014/main" id="{9D5CD1C8-48A8-48D8-BE05-4039A0BD37F1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11400152" y="2324106"/>
                <a:ext cx="4572000" cy="2571750"/>
              </a:xfrm>
              <a:prstGeom prst="rect">
                <a:avLst/>
              </a:prstGeom>
              <a:ln w="3175">
                <a:solidFill>
                  <a:prstClr val="ltGray"/>
                </a:solidFill>
              </a:ln>
            </p:spPr>
          </p:pic>
        </mc:Fallback>
      </mc:AlternateContent>
      <mc:AlternateContent xmlns:mc="http://schemas.openxmlformats.org/markup-compatibility/2006" xmlns:pslz="http://schemas.microsoft.com/office/powerpoint/2016/slidezoom">
        <mc:Choice Requires="pslz">
          <p:graphicFrame>
            <p:nvGraphicFramePr>
              <p:cNvPr id="26" name="صورة الشريحة 25">
                <a:extLst>
                  <a:ext uri="{FF2B5EF4-FFF2-40B4-BE49-F238E27FC236}">
                    <a16:creationId xmlns:a16="http://schemas.microsoft.com/office/drawing/2014/main" id="{800B23E2-FA36-4202-BC02-C135E356AD87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2960810899"/>
                  </p:ext>
                </p:extLst>
              </p:nvPr>
            </p:nvGraphicFramePr>
            <p:xfrm>
              <a:off x="11427279" y="5799128"/>
              <a:ext cx="4572000" cy="2571750"/>
            </p:xfrm>
            <a:graphic>
              <a:graphicData uri="http://schemas.microsoft.com/office/powerpoint/2016/slidezoom">
                <pslz:sldZm>
                  <pslz:sldZmObj sldId="280" cId="415917784">
                    <pslz:zmPr id="{59604862-2C77-4D67-AC7B-E0A2B6133DEE}" transitionDur="1000">
                      <p166:blipFill xmlns:p166="http://schemas.microsoft.com/office/powerpoint/2016/6/main">
                        <a:blip r:embed="rId8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4572000" cy="2571750"/>
                        </a:xfrm>
                        <a:prstGeom prst="rect">
                          <a:avLst/>
                        </a:prstGeom>
                        <a:ln w="3175">
                          <a:solidFill>
                            <a:prstClr val="ltGray"/>
                          </a:solidFill>
                        </a:ln>
                      </p166:spPr>
                    </pslz:zmPr>
                  </pslz:sldZmObj>
                </pslz:sldZm>
              </a:graphicData>
            </a:graphic>
          </p:graphicFrame>
        </mc:Choice>
        <mc:Fallback xmlns="">
          <p:pic>
            <p:nvPicPr>
              <p:cNvPr id="26" name="صورة الشريحة 25">
                <a:hlinkClick r:id="rId9" action="ppaction://hlinksldjump"/>
                <a:extLst>
                  <a:ext uri="{FF2B5EF4-FFF2-40B4-BE49-F238E27FC236}">
                    <a16:creationId xmlns:a16="http://schemas.microsoft.com/office/drawing/2014/main" id="{800B23E2-FA36-4202-BC02-C135E356AD87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11427279" y="5799128"/>
                <a:ext cx="4572000" cy="2571750"/>
              </a:xfrm>
              <a:prstGeom prst="rect">
                <a:avLst/>
              </a:prstGeom>
              <a:ln w="3175">
                <a:solidFill>
                  <a:prstClr val="ltGray"/>
                </a:solidFill>
              </a:ln>
            </p:spPr>
          </p:pic>
        </mc:Fallback>
      </mc:AlternateContent>
      <mc:AlternateContent xmlns:mc="http://schemas.openxmlformats.org/markup-compatibility/2006" xmlns:pslz="http://schemas.microsoft.com/office/powerpoint/2016/slidezoom">
        <mc:Choice Requires="pslz">
          <p:graphicFrame>
            <p:nvGraphicFramePr>
              <p:cNvPr id="28" name="صورة الشريحة 27">
                <a:extLst>
                  <a:ext uri="{FF2B5EF4-FFF2-40B4-BE49-F238E27FC236}">
                    <a16:creationId xmlns:a16="http://schemas.microsoft.com/office/drawing/2014/main" id="{9FC45727-1478-48C4-94CA-E40F4EF9323C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1323172312"/>
                  </p:ext>
                </p:extLst>
              </p:nvPr>
            </p:nvGraphicFramePr>
            <p:xfrm>
              <a:off x="4761799" y="2324106"/>
              <a:ext cx="4572000" cy="2571750"/>
            </p:xfrm>
            <a:graphic>
              <a:graphicData uri="http://schemas.microsoft.com/office/powerpoint/2016/slidezoom">
                <pslz:sldZm>
                  <pslz:sldZmObj sldId="279" cId="3921726753">
                    <pslz:zmPr id="{28A57D24-1FC2-4180-864B-73B12BC90091}" transitionDur="1000">
                      <p166:blipFill xmlns:p166="http://schemas.microsoft.com/office/powerpoint/2016/6/main">
                        <a:blip r:embed="rId11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4572000" cy="2571750"/>
                        </a:xfrm>
                        <a:prstGeom prst="rect">
                          <a:avLst/>
                        </a:prstGeom>
                        <a:ln w="3175">
                          <a:solidFill>
                            <a:prstClr val="ltGray"/>
                          </a:solidFill>
                        </a:ln>
                      </p166:spPr>
                    </pslz:zmPr>
                  </pslz:sldZmObj>
                </pslz:sldZm>
              </a:graphicData>
            </a:graphic>
          </p:graphicFrame>
        </mc:Choice>
        <mc:Fallback xmlns="">
          <p:pic>
            <p:nvPicPr>
              <p:cNvPr id="28" name="صورة الشريحة 27">
                <a:hlinkClick r:id="rId12" action="ppaction://hlinksldjump"/>
                <a:extLst>
                  <a:ext uri="{FF2B5EF4-FFF2-40B4-BE49-F238E27FC236}">
                    <a16:creationId xmlns:a16="http://schemas.microsoft.com/office/drawing/2014/main" id="{9FC45727-1478-48C4-94CA-E40F4EF9323C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4761799" y="2324106"/>
                <a:ext cx="4572000" cy="2571750"/>
              </a:xfrm>
              <a:prstGeom prst="rect">
                <a:avLst/>
              </a:prstGeom>
              <a:ln w="3175">
                <a:solidFill>
                  <a:prstClr val="ltGray"/>
                </a:solidFill>
              </a:ln>
            </p:spPr>
          </p:pic>
        </mc:Fallback>
      </mc:AlternateContent>
      <mc:AlternateContent xmlns:mc="http://schemas.openxmlformats.org/markup-compatibility/2006" xmlns:pslz="http://schemas.microsoft.com/office/powerpoint/2016/slidezoom">
        <mc:Choice Requires="pslz">
          <p:graphicFrame>
            <p:nvGraphicFramePr>
              <p:cNvPr id="30" name="صورة الشريحة 29">
                <a:extLst>
                  <a:ext uri="{FF2B5EF4-FFF2-40B4-BE49-F238E27FC236}">
                    <a16:creationId xmlns:a16="http://schemas.microsoft.com/office/drawing/2014/main" id="{17187613-7D9B-4484-AF71-527BC32AB343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3383439618"/>
                  </p:ext>
                </p:extLst>
              </p:nvPr>
            </p:nvGraphicFramePr>
            <p:xfrm>
              <a:off x="4761799" y="5711205"/>
              <a:ext cx="4572000" cy="2571750"/>
            </p:xfrm>
            <a:graphic>
              <a:graphicData uri="http://schemas.microsoft.com/office/powerpoint/2016/slidezoom">
                <pslz:sldZm>
                  <pslz:sldZmObj sldId="278" cId="4015753812">
                    <pslz:zmPr id="{9A25404A-F1FC-4A59-AECA-DFEED97537CB}" transitionDur="1000">
                      <p166:blipFill xmlns:p166="http://schemas.microsoft.com/office/powerpoint/2016/6/main">
                        <a:blip r:embed="rId14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4572000" cy="2571750"/>
                        </a:xfrm>
                        <a:prstGeom prst="rect">
                          <a:avLst/>
                        </a:prstGeom>
                        <a:ln w="3175">
                          <a:solidFill>
                            <a:prstClr val="ltGray"/>
                          </a:solidFill>
                        </a:ln>
                      </p166:spPr>
                    </pslz:zmPr>
                  </pslz:sldZmObj>
                </pslz:sldZm>
              </a:graphicData>
            </a:graphic>
          </p:graphicFrame>
        </mc:Choice>
        <mc:Fallback xmlns="">
          <p:pic>
            <p:nvPicPr>
              <p:cNvPr id="30" name="صورة الشريحة 29">
                <a:hlinkClick r:id="rId15" action="ppaction://hlinksldjump"/>
                <a:extLst>
                  <a:ext uri="{FF2B5EF4-FFF2-40B4-BE49-F238E27FC236}">
                    <a16:creationId xmlns:a16="http://schemas.microsoft.com/office/drawing/2014/main" id="{17187613-7D9B-4484-AF71-527BC32AB343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4761799" y="5711205"/>
                <a:ext cx="4572000" cy="2571750"/>
              </a:xfrm>
              <a:prstGeom prst="rect">
                <a:avLst/>
              </a:prstGeom>
              <a:ln w="3175">
                <a:solidFill>
                  <a:prstClr val="ltGray"/>
                </a:solidFill>
              </a:ln>
            </p:spPr>
          </p:pic>
        </mc:Fallback>
      </mc:AlternateContent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433828" y="437085"/>
            <a:ext cx="17366622" cy="9341428"/>
          </a:xfrm>
          <a:prstGeom prst="rect">
            <a:avLst/>
          </a:prstGeom>
          <a:solidFill>
            <a:srgbClr val="5D7963"/>
          </a:solidFill>
        </p:spPr>
        <p:txBody>
          <a:bodyPr/>
          <a:lstStyle/>
          <a:p>
            <a:endParaRPr lang="en-GB"/>
          </a:p>
        </p:txBody>
      </p:sp>
      <p:pic>
        <p:nvPicPr>
          <p:cNvPr id="3" name="Picture 3"/>
          <p:cNvPicPr>
            <a:picLocks noChangeAspect="1"/>
          </p:cNvPicPr>
          <p:nvPr/>
        </p:nvPicPr>
        <p:blipFill>
          <a:blip r:embed="rId2"/>
          <a:srcRect t="26336" b="23485"/>
          <a:stretch>
            <a:fillRect/>
          </a:stretch>
        </p:blipFill>
        <p:spPr>
          <a:xfrm>
            <a:off x="1028700" y="2150727"/>
            <a:ext cx="16230600" cy="6220151"/>
          </a:xfrm>
          <a:prstGeom prst="rect">
            <a:avLst/>
          </a:prstGeom>
        </p:spPr>
      </p:pic>
      <p:grpSp>
        <p:nvGrpSpPr>
          <p:cNvPr id="9" name="مجموعة 8">
            <a:extLst>
              <a:ext uri="{FF2B5EF4-FFF2-40B4-BE49-F238E27FC236}">
                <a16:creationId xmlns:a16="http://schemas.microsoft.com/office/drawing/2014/main" id="{A01C6A25-0260-46BB-B0FA-4F99E9BD7653}"/>
              </a:ext>
            </a:extLst>
          </p:cNvPr>
          <p:cNvGrpSpPr/>
          <p:nvPr/>
        </p:nvGrpSpPr>
        <p:grpSpPr>
          <a:xfrm>
            <a:off x="58058" y="-1113315"/>
            <a:ext cx="1977364" cy="6553200"/>
            <a:chOff x="16222055" y="505673"/>
            <a:chExt cx="1758778" cy="7262289"/>
          </a:xfrm>
        </p:grpSpPr>
        <p:grpSp>
          <p:nvGrpSpPr>
            <p:cNvPr id="10" name="Group 3">
              <a:extLst>
                <a:ext uri="{FF2B5EF4-FFF2-40B4-BE49-F238E27FC236}">
                  <a16:creationId xmlns:a16="http://schemas.microsoft.com/office/drawing/2014/main" id="{3294DA50-19B8-4564-96FA-40CE59B70714}"/>
                </a:ext>
              </a:extLst>
            </p:cNvPr>
            <p:cNvGrpSpPr/>
            <p:nvPr/>
          </p:nvGrpSpPr>
          <p:grpSpPr>
            <a:xfrm>
              <a:off x="16222055" y="505673"/>
              <a:ext cx="845634" cy="4959845"/>
              <a:chOff x="142807" y="-435297"/>
              <a:chExt cx="1127512" cy="6613125"/>
            </a:xfrm>
          </p:grpSpPr>
          <p:pic>
            <p:nvPicPr>
              <p:cNvPr id="14" name="Picture 4">
                <a:extLst>
                  <a:ext uri="{FF2B5EF4-FFF2-40B4-BE49-F238E27FC236}">
                    <a16:creationId xmlns:a16="http://schemas.microsoft.com/office/drawing/2014/main" id="{6E95AC50-55AC-4645-B267-593F52689AD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print">
                <a:alphaModFix amt="38000"/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rcRect/>
              <a:stretch>
                <a:fillRect/>
              </a:stretch>
            </p:blipFill>
            <p:spPr>
              <a:xfrm>
                <a:off x="142807" y="3726715"/>
                <a:ext cx="1127512" cy="2451113"/>
              </a:xfrm>
              <a:prstGeom prst="rect">
                <a:avLst/>
              </a:prstGeom>
            </p:spPr>
          </p:pic>
          <p:sp>
            <p:nvSpPr>
              <p:cNvPr id="15" name="AutoShape 5">
                <a:extLst>
                  <a:ext uri="{FF2B5EF4-FFF2-40B4-BE49-F238E27FC236}">
                    <a16:creationId xmlns:a16="http://schemas.microsoft.com/office/drawing/2014/main" id="{08A6BCE6-4CF9-4D13-8271-BA4CC17B37AC}"/>
                  </a:ext>
                </a:extLst>
              </p:cNvPr>
              <p:cNvSpPr/>
              <p:nvPr/>
            </p:nvSpPr>
            <p:spPr>
              <a:xfrm rot="16200000">
                <a:off x="-1762019" y="2012424"/>
                <a:ext cx="4895442" cy="0"/>
              </a:xfrm>
              <a:prstGeom prst="line">
                <a:avLst/>
              </a:prstGeom>
              <a:ln w="12700" cap="flat">
                <a:solidFill>
                  <a:srgbClr val="A18961">
                    <a:alpha val="37647"/>
                  </a:srgbClr>
                </a:solidFill>
                <a:prstDash val="solid"/>
                <a:headEnd type="none" w="sm" len="sm"/>
                <a:tailEnd type="none" w="sm" len="sm"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E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1" name="Group 6">
              <a:extLst>
                <a:ext uri="{FF2B5EF4-FFF2-40B4-BE49-F238E27FC236}">
                  <a16:creationId xmlns:a16="http://schemas.microsoft.com/office/drawing/2014/main" id="{74FCCA81-9586-43CB-B5C2-B7058AD8CF3A}"/>
                </a:ext>
              </a:extLst>
            </p:cNvPr>
            <p:cNvGrpSpPr/>
            <p:nvPr/>
          </p:nvGrpSpPr>
          <p:grpSpPr>
            <a:xfrm>
              <a:off x="16537767" y="1028700"/>
              <a:ext cx="1443066" cy="6739262"/>
              <a:chOff x="0" y="0"/>
              <a:chExt cx="1924088" cy="8985682"/>
            </a:xfrm>
          </p:grpSpPr>
          <p:pic>
            <p:nvPicPr>
              <p:cNvPr id="12" name="Picture 7">
                <a:extLst>
                  <a:ext uri="{FF2B5EF4-FFF2-40B4-BE49-F238E27FC236}">
                    <a16:creationId xmlns:a16="http://schemas.microsoft.com/office/drawing/2014/main" id="{A9853E2F-7F7B-445C-B0E9-4F79019C9A5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alphaModFix amt="38000"/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rcRect/>
              <a:stretch>
                <a:fillRect/>
              </a:stretch>
            </p:blipFill>
            <p:spPr>
              <a:xfrm>
                <a:off x="0" y="4802882"/>
                <a:ext cx="1924088" cy="4182800"/>
              </a:xfrm>
              <a:prstGeom prst="rect">
                <a:avLst/>
              </a:prstGeom>
            </p:spPr>
          </p:pic>
          <p:sp>
            <p:nvSpPr>
              <p:cNvPr id="13" name="AutoShape 8">
                <a:extLst>
                  <a:ext uri="{FF2B5EF4-FFF2-40B4-BE49-F238E27FC236}">
                    <a16:creationId xmlns:a16="http://schemas.microsoft.com/office/drawing/2014/main" id="{B7CEAF8C-EB13-4554-A846-B99FA65243DA}"/>
                  </a:ext>
                </a:extLst>
              </p:cNvPr>
              <p:cNvSpPr/>
              <p:nvPr/>
            </p:nvSpPr>
            <p:spPr>
              <a:xfrm rot="-5400000">
                <a:off x="-1423793" y="2374442"/>
                <a:ext cx="4760279" cy="0"/>
              </a:xfrm>
              <a:prstGeom prst="line">
                <a:avLst/>
              </a:prstGeom>
              <a:ln w="11395" cap="flat">
                <a:solidFill>
                  <a:srgbClr val="A18961">
                    <a:alpha val="37647"/>
                  </a:srgbClr>
                </a:solidFill>
                <a:prstDash val="solid"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en-GB"/>
              </a:p>
            </p:txBody>
          </p:sp>
        </p:grpSp>
      </p:grpSp>
      <p:grpSp>
        <p:nvGrpSpPr>
          <p:cNvPr id="16" name="مجموعة 15">
            <a:extLst>
              <a:ext uri="{FF2B5EF4-FFF2-40B4-BE49-F238E27FC236}">
                <a16:creationId xmlns:a16="http://schemas.microsoft.com/office/drawing/2014/main" id="{C9B0C36E-DA55-4FEE-A066-B7D72F8CBAC8}"/>
              </a:ext>
            </a:extLst>
          </p:cNvPr>
          <p:cNvGrpSpPr/>
          <p:nvPr/>
        </p:nvGrpSpPr>
        <p:grpSpPr>
          <a:xfrm>
            <a:off x="2134815" y="-1741994"/>
            <a:ext cx="2364936" cy="8636793"/>
            <a:chOff x="16222055" y="505673"/>
            <a:chExt cx="1758778" cy="7262289"/>
          </a:xfrm>
        </p:grpSpPr>
        <p:grpSp>
          <p:nvGrpSpPr>
            <p:cNvPr id="17" name="Group 3">
              <a:extLst>
                <a:ext uri="{FF2B5EF4-FFF2-40B4-BE49-F238E27FC236}">
                  <a16:creationId xmlns:a16="http://schemas.microsoft.com/office/drawing/2014/main" id="{7CEC29BB-E327-496F-BF1D-14A33DF85C8F}"/>
                </a:ext>
              </a:extLst>
            </p:cNvPr>
            <p:cNvGrpSpPr/>
            <p:nvPr/>
          </p:nvGrpSpPr>
          <p:grpSpPr>
            <a:xfrm>
              <a:off x="16222055" y="505673"/>
              <a:ext cx="845634" cy="4959845"/>
              <a:chOff x="142807" y="-435297"/>
              <a:chExt cx="1127512" cy="6613125"/>
            </a:xfrm>
          </p:grpSpPr>
          <p:pic>
            <p:nvPicPr>
              <p:cNvPr id="21" name="Picture 4">
                <a:extLst>
                  <a:ext uri="{FF2B5EF4-FFF2-40B4-BE49-F238E27FC236}">
                    <a16:creationId xmlns:a16="http://schemas.microsoft.com/office/drawing/2014/main" id="{30C0433E-9D14-418D-88F7-6F1E469D13A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print">
                <a:alphaModFix amt="38000"/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rcRect/>
              <a:stretch>
                <a:fillRect/>
              </a:stretch>
            </p:blipFill>
            <p:spPr>
              <a:xfrm>
                <a:off x="142807" y="3726715"/>
                <a:ext cx="1127512" cy="2451113"/>
              </a:xfrm>
              <a:prstGeom prst="rect">
                <a:avLst/>
              </a:prstGeom>
            </p:spPr>
          </p:pic>
          <p:sp>
            <p:nvSpPr>
              <p:cNvPr id="22" name="AutoShape 5">
                <a:extLst>
                  <a:ext uri="{FF2B5EF4-FFF2-40B4-BE49-F238E27FC236}">
                    <a16:creationId xmlns:a16="http://schemas.microsoft.com/office/drawing/2014/main" id="{C2857EBC-A281-4E31-AA05-ADBE6452AD48}"/>
                  </a:ext>
                </a:extLst>
              </p:cNvPr>
              <p:cNvSpPr/>
              <p:nvPr/>
            </p:nvSpPr>
            <p:spPr>
              <a:xfrm rot="16200000">
                <a:off x="-1762019" y="2012424"/>
                <a:ext cx="4895442" cy="0"/>
              </a:xfrm>
              <a:prstGeom prst="line">
                <a:avLst/>
              </a:prstGeom>
              <a:ln w="12700" cap="flat">
                <a:solidFill>
                  <a:srgbClr val="A18961">
                    <a:alpha val="37647"/>
                  </a:srgbClr>
                </a:solidFill>
                <a:prstDash val="solid"/>
                <a:headEnd type="none" w="sm" len="sm"/>
                <a:tailEnd type="none" w="sm" len="sm"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E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8" name="Group 6">
              <a:extLst>
                <a:ext uri="{FF2B5EF4-FFF2-40B4-BE49-F238E27FC236}">
                  <a16:creationId xmlns:a16="http://schemas.microsoft.com/office/drawing/2014/main" id="{30F4E48F-5FB0-4A8D-9449-B24D8ACDE193}"/>
                </a:ext>
              </a:extLst>
            </p:cNvPr>
            <p:cNvGrpSpPr/>
            <p:nvPr/>
          </p:nvGrpSpPr>
          <p:grpSpPr>
            <a:xfrm>
              <a:off x="16537767" y="1028700"/>
              <a:ext cx="1443066" cy="6739262"/>
              <a:chOff x="0" y="0"/>
              <a:chExt cx="1924088" cy="8985682"/>
            </a:xfrm>
          </p:grpSpPr>
          <p:pic>
            <p:nvPicPr>
              <p:cNvPr id="19" name="Picture 7">
                <a:extLst>
                  <a:ext uri="{FF2B5EF4-FFF2-40B4-BE49-F238E27FC236}">
                    <a16:creationId xmlns:a16="http://schemas.microsoft.com/office/drawing/2014/main" id="{69A5A37D-EBAC-4132-A50C-8E49B9F6D21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alphaModFix amt="38000"/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rcRect/>
              <a:stretch>
                <a:fillRect/>
              </a:stretch>
            </p:blipFill>
            <p:spPr>
              <a:xfrm>
                <a:off x="0" y="4802882"/>
                <a:ext cx="1924088" cy="4182800"/>
              </a:xfrm>
              <a:prstGeom prst="rect">
                <a:avLst/>
              </a:prstGeom>
            </p:spPr>
          </p:pic>
          <p:sp>
            <p:nvSpPr>
              <p:cNvPr id="20" name="AutoShape 8">
                <a:extLst>
                  <a:ext uri="{FF2B5EF4-FFF2-40B4-BE49-F238E27FC236}">
                    <a16:creationId xmlns:a16="http://schemas.microsoft.com/office/drawing/2014/main" id="{5A7BF4F6-A355-4F22-AB6E-796E28FED43D}"/>
                  </a:ext>
                </a:extLst>
              </p:cNvPr>
              <p:cNvSpPr/>
              <p:nvPr/>
            </p:nvSpPr>
            <p:spPr>
              <a:xfrm rot="-5400000">
                <a:off x="-1423793" y="2374442"/>
                <a:ext cx="4760279" cy="0"/>
              </a:xfrm>
              <a:prstGeom prst="line">
                <a:avLst/>
              </a:prstGeom>
              <a:ln w="11395" cap="flat">
                <a:solidFill>
                  <a:srgbClr val="A18961">
                    <a:alpha val="37647"/>
                  </a:srgbClr>
                </a:solidFill>
                <a:prstDash val="solid"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en-GB"/>
              </a:p>
            </p:txBody>
          </p:sp>
        </p:grpSp>
      </p:grpSp>
      <p:sp>
        <p:nvSpPr>
          <p:cNvPr id="23" name="مستطيل 22">
            <a:extLst>
              <a:ext uri="{FF2B5EF4-FFF2-40B4-BE49-F238E27FC236}">
                <a16:creationId xmlns:a16="http://schemas.microsoft.com/office/drawing/2014/main" id="{97AB4CC5-3127-459C-89C4-D45DC5E8345C}"/>
              </a:ext>
            </a:extLst>
          </p:cNvPr>
          <p:cNvSpPr/>
          <p:nvPr/>
        </p:nvSpPr>
        <p:spPr>
          <a:xfrm>
            <a:off x="5572358" y="4681835"/>
            <a:ext cx="7143302" cy="212365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OM" sz="66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dobe Arabic" panose="02040503050201020203" pitchFamily="18" charset="-78"/>
                <a:cs typeface="Adobe Arabic" panose="02040503050201020203" pitchFamily="18" charset="-78"/>
              </a:rPr>
              <a:t>عللي:</a:t>
            </a:r>
          </a:p>
          <a:p>
            <a:pPr algn="ctr"/>
            <a:r>
              <a:rPr lang="ar-OM" sz="66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dobe Arabic" panose="02040503050201020203" pitchFamily="18" charset="-78"/>
                <a:cs typeface="Adobe Arabic" panose="02040503050201020203" pitchFamily="18" charset="-78"/>
              </a:rPr>
              <a:t>أمر الله تعالى بالتقوى </a:t>
            </a:r>
            <a:r>
              <a:rPr lang="ar-OM" sz="6600" b="0" cap="none" spc="0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dobe Arabic" panose="02040503050201020203" pitchFamily="18" charset="-78"/>
                <a:cs typeface="Adobe Arabic" panose="02040503050201020203" pitchFamily="18" charset="-78"/>
              </a:rPr>
              <a:t>وأكدعليه</a:t>
            </a:r>
            <a:r>
              <a:rPr lang="ar-OM" sz="66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dobe Arabic" panose="02040503050201020203" pitchFamily="18" charset="-78"/>
                <a:cs typeface="Adobe Arabic" panose="02040503050201020203" pitchFamily="18" charset="-78"/>
              </a:rPr>
              <a:t>؟</a:t>
            </a:r>
            <a:endParaRPr lang="ar-SA" sz="66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>
            <a:off x="5515130" y="1431151"/>
            <a:ext cx="7353296" cy="7353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6918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433828" y="437085"/>
            <a:ext cx="17366622" cy="9341428"/>
          </a:xfrm>
          <a:prstGeom prst="rect">
            <a:avLst/>
          </a:prstGeom>
          <a:solidFill>
            <a:srgbClr val="5D7963"/>
          </a:solidFill>
        </p:spPr>
        <p:txBody>
          <a:bodyPr/>
          <a:lstStyle/>
          <a:p>
            <a:endParaRPr lang="en-GB"/>
          </a:p>
        </p:txBody>
      </p:sp>
      <p:pic>
        <p:nvPicPr>
          <p:cNvPr id="3" name="Picture 3"/>
          <p:cNvPicPr>
            <a:picLocks noChangeAspect="1"/>
          </p:cNvPicPr>
          <p:nvPr/>
        </p:nvPicPr>
        <p:blipFill>
          <a:blip r:embed="rId2"/>
          <a:srcRect t="26336" b="23485"/>
          <a:stretch>
            <a:fillRect/>
          </a:stretch>
        </p:blipFill>
        <p:spPr>
          <a:xfrm>
            <a:off x="1028700" y="2150727"/>
            <a:ext cx="16230600" cy="6220151"/>
          </a:xfrm>
          <a:prstGeom prst="rect">
            <a:avLst/>
          </a:prstGeom>
        </p:spPr>
      </p:pic>
      <p:grpSp>
        <p:nvGrpSpPr>
          <p:cNvPr id="9" name="مجموعة 8">
            <a:extLst>
              <a:ext uri="{FF2B5EF4-FFF2-40B4-BE49-F238E27FC236}">
                <a16:creationId xmlns:a16="http://schemas.microsoft.com/office/drawing/2014/main" id="{A01C6A25-0260-46BB-B0FA-4F99E9BD7653}"/>
              </a:ext>
            </a:extLst>
          </p:cNvPr>
          <p:cNvGrpSpPr/>
          <p:nvPr/>
        </p:nvGrpSpPr>
        <p:grpSpPr>
          <a:xfrm>
            <a:off x="58058" y="-1113315"/>
            <a:ext cx="1977364" cy="6553200"/>
            <a:chOff x="16222055" y="505673"/>
            <a:chExt cx="1758778" cy="7262289"/>
          </a:xfrm>
        </p:grpSpPr>
        <p:grpSp>
          <p:nvGrpSpPr>
            <p:cNvPr id="10" name="Group 3">
              <a:extLst>
                <a:ext uri="{FF2B5EF4-FFF2-40B4-BE49-F238E27FC236}">
                  <a16:creationId xmlns:a16="http://schemas.microsoft.com/office/drawing/2014/main" id="{3294DA50-19B8-4564-96FA-40CE59B70714}"/>
                </a:ext>
              </a:extLst>
            </p:cNvPr>
            <p:cNvGrpSpPr/>
            <p:nvPr/>
          </p:nvGrpSpPr>
          <p:grpSpPr>
            <a:xfrm>
              <a:off x="16222055" y="505673"/>
              <a:ext cx="845634" cy="4959845"/>
              <a:chOff x="142807" y="-435297"/>
              <a:chExt cx="1127512" cy="6613125"/>
            </a:xfrm>
          </p:grpSpPr>
          <p:pic>
            <p:nvPicPr>
              <p:cNvPr id="14" name="Picture 4">
                <a:extLst>
                  <a:ext uri="{FF2B5EF4-FFF2-40B4-BE49-F238E27FC236}">
                    <a16:creationId xmlns:a16="http://schemas.microsoft.com/office/drawing/2014/main" id="{6E95AC50-55AC-4645-B267-593F52689AD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print">
                <a:alphaModFix amt="38000"/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rcRect/>
              <a:stretch>
                <a:fillRect/>
              </a:stretch>
            </p:blipFill>
            <p:spPr>
              <a:xfrm>
                <a:off x="142807" y="3726715"/>
                <a:ext cx="1127512" cy="2451113"/>
              </a:xfrm>
              <a:prstGeom prst="rect">
                <a:avLst/>
              </a:prstGeom>
            </p:spPr>
          </p:pic>
          <p:sp>
            <p:nvSpPr>
              <p:cNvPr id="15" name="AutoShape 5">
                <a:extLst>
                  <a:ext uri="{FF2B5EF4-FFF2-40B4-BE49-F238E27FC236}">
                    <a16:creationId xmlns:a16="http://schemas.microsoft.com/office/drawing/2014/main" id="{08A6BCE6-4CF9-4D13-8271-BA4CC17B37AC}"/>
                  </a:ext>
                </a:extLst>
              </p:cNvPr>
              <p:cNvSpPr/>
              <p:nvPr/>
            </p:nvSpPr>
            <p:spPr>
              <a:xfrm rot="16200000">
                <a:off x="-1762019" y="2012424"/>
                <a:ext cx="4895442" cy="0"/>
              </a:xfrm>
              <a:prstGeom prst="line">
                <a:avLst/>
              </a:prstGeom>
              <a:ln w="12700" cap="flat">
                <a:solidFill>
                  <a:srgbClr val="A18961">
                    <a:alpha val="37647"/>
                  </a:srgbClr>
                </a:solidFill>
                <a:prstDash val="solid"/>
                <a:headEnd type="none" w="sm" len="sm"/>
                <a:tailEnd type="none" w="sm" len="sm"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E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1" name="Group 6">
              <a:extLst>
                <a:ext uri="{FF2B5EF4-FFF2-40B4-BE49-F238E27FC236}">
                  <a16:creationId xmlns:a16="http://schemas.microsoft.com/office/drawing/2014/main" id="{74FCCA81-9586-43CB-B5C2-B7058AD8CF3A}"/>
                </a:ext>
              </a:extLst>
            </p:cNvPr>
            <p:cNvGrpSpPr/>
            <p:nvPr/>
          </p:nvGrpSpPr>
          <p:grpSpPr>
            <a:xfrm>
              <a:off x="16537767" y="1028700"/>
              <a:ext cx="1443066" cy="6739262"/>
              <a:chOff x="0" y="0"/>
              <a:chExt cx="1924088" cy="8985682"/>
            </a:xfrm>
          </p:grpSpPr>
          <p:pic>
            <p:nvPicPr>
              <p:cNvPr id="12" name="Picture 7">
                <a:extLst>
                  <a:ext uri="{FF2B5EF4-FFF2-40B4-BE49-F238E27FC236}">
                    <a16:creationId xmlns:a16="http://schemas.microsoft.com/office/drawing/2014/main" id="{A9853E2F-7F7B-445C-B0E9-4F79019C9A5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alphaModFix amt="38000"/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rcRect/>
              <a:stretch>
                <a:fillRect/>
              </a:stretch>
            </p:blipFill>
            <p:spPr>
              <a:xfrm>
                <a:off x="0" y="4802882"/>
                <a:ext cx="1924088" cy="4182800"/>
              </a:xfrm>
              <a:prstGeom prst="rect">
                <a:avLst/>
              </a:prstGeom>
            </p:spPr>
          </p:pic>
          <p:sp>
            <p:nvSpPr>
              <p:cNvPr id="13" name="AutoShape 8">
                <a:extLst>
                  <a:ext uri="{FF2B5EF4-FFF2-40B4-BE49-F238E27FC236}">
                    <a16:creationId xmlns:a16="http://schemas.microsoft.com/office/drawing/2014/main" id="{B7CEAF8C-EB13-4554-A846-B99FA65243DA}"/>
                  </a:ext>
                </a:extLst>
              </p:cNvPr>
              <p:cNvSpPr/>
              <p:nvPr/>
            </p:nvSpPr>
            <p:spPr>
              <a:xfrm rot="-5400000">
                <a:off x="-1423793" y="2374442"/>
                <a:ext cx="4760279" cy="0"/>
              </a:xfrm>
              <a:prstGeom prst="line">
                <a:avLst/>
              </a:prstGeom>
              <a:ln w="11395" cap="flat">
                <a:solidFill>
                  <a:srgbClr val="A18961">
                    <a:alpha val="37647"/>
                  </a:srgbClr>
                </a:solidFill>
                <a:prstDash val="solid"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en-GB"/>
              </a:p>
            </p:txBody>
          </p:sp>
        </p:grpSp>
      </p:grpSp>
      <p:grpSp>
        <p:nvGrpSpPr>
          <p:cNvPr id="16" name="مجموعة 15">
            <a:extLst>
              <a:ext uri="{FF2B5EF4-FFF2-40B4-BE49-F238E27FC236}">
                <a16:creationId xmlns:a16="http://schemas.microsoft.com/office/drawing/2014/main" id="{C9B0C36E-DA55-4FEE-A066-B7D72F8CBAC8}"/>
              </a:ext>
            </a:extLst>
          </p:cNvPr>
          <p:cNvGrpSpPr/>
          <p:nvPr/>
        </p:nvGrpSpPr>
        <p:grpSpPr>
          <a:xfrm>
            <a:off x="2134815" y="-1741994"/>
            <a:ext cx="2364936" cy="8636793"/>
            <a:chOff x="16222055" y="505673"/>
            <a:chExt cx="1758778" cy="7262289"/>
          </a:xfrm>
        </p:grpSpPr>
        <p:grpSp>
          <p:nvGrpSpPr>
            <p:cNvPr id="17" name="Group 3">
              <a:extLst>
                <a:ext uri="{FF2B5EF4-FFF2-40B4-BE49-F238E27FC236}">
                  <a16:creationId xmlns:a16="http://schemas.microsoft.com/office/drawing/2014/main" id="{7CEC29BB-E327-496F-BF1D-14A33DF85C8F}"/>
                </a:ext>
              </a:extLst>
            </p:cNvPr>
            <p:cNvGrpSpPr/>
            <p:nvPr/>
          </p:nvGrpSpPr>
          <p:grpSpPr>
            <a:xfrm>
              <a:off x="16222055" y="505673"/>
              <a:ext cx="845634" cy="4959845"/>
              <a:chOff x="142807" y="-435297"/>
              <a:chExt cx="1127512" cy="6613125"/>
            </a:xfrm>
          </p:grpSpPr>
          <p:pic>
            <p:nvPicPr>
              <p:cNvPr id="21" name="Picture 4">
                <a:extLst>
                  <a:ext uri="{FF2B5EF4-FFF2-40B4-BE49-F238E27FC236}">
                    <a16:creationId xmlns:a16="http://schemas.microsoft.com/office/drawing/2014/main" id="{30C0433E-9D14-418D-88F7-6F1E469D13A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print">
                <a:alphaModFix amt="38000"/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rcRect/>
              <a:stretch>
                <a:fillRect/>
              </a:stretch>
            </p:blipFill>
            <p:spPr>
              <a:xfrm>
                <a:off x="142807" y="3726715"/>
                <a:ext cx="1127512" cy="2451113"/>
              </a:xfrm>
              <a:prstGeom prst="rect">
                <a:avLst/>
              </a:prstGeom>
            </p:spPr>
          </p:pic>
          <p:sp>
            <p:nvSpPr>
              <p:cNvPr id="22" name="AutoShape 5">
                <a:extLst>
                  <a:ext uri="{FF2B5EF4-FFF2-40B4-BE49-F238E27FC236}">
                    <a16:creationId xmlns:a16="http://schemas.microsoft.com/office/drawing/2014/main" id="{C2857EBC-A281-4E31-AA05-ADBE6452AD48}"/>
                  </a:ext>
                </a:extLst>
              </p:cNvPr>
              <p:cNvSpPr/>
              <p:nvPr/>
            </p:nvSpPr>
            <p:spPr>
              <a:xfrm rot="16200000">
                <a:off x="-1762019" y="2012424"/>
                <a:ext cx="4895442" cy="0"/>
              </a:xfrm>
              <a:prstGeom prst="line">
                <a:avLst/>
              </a:prstGeom>
              <a:ln w="12700" cap="flat">
                <a:solidFill>
                  <a:srgbClr val="A18961">
                    <a:alpha val="37647"/>
                  </a:srgbClr>
                </a:solidFill>
                <a:prstDash val="solid"/>
                <a:headEnd type="none" w="sm" len="sm"/>
                <a:tailEnd type="none" w="sm" len="sm"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E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8" name="Group 6">
              <a:extLst>
                <a:ext uri="{FF2B5EF4-FFF2-40B4-BE49-F238E27FC236}">
                  <a16:creationId xmlns:a16="http://schemas.microsoft.com/office/drawing/2014/main" id="{30F4E48F-5FB0-4A8D-9449-B24D8ACDE193}"/>
                </a:ext>
              </a:extLst>
            </p:cNvPr>
            <p:cNvGrpSpPr/>
            <p:nvPr/>
          </p:nvGrpSpPr>
          <p:grpSpPr>
            <a:xfrm>
              <a:off x="16537767" y="1028700"/>
              <a:ext cx="1443066" cy="6739262"/>
              <a:chOff x="0" y="0"/>
              <a:chExt cx="1924088" cy="8985682"/>
            </a:xfrm>
          </p:grpSpPr>
          <p:pic>
            <p:nvPicPr>
              <p:cNvPr id="19" name="Picture 7">
                <a:extLst>
                  <a:ext uri="{FF2B5EF4-FFF2-40B4-BE49-F238E27FC236}">
                    <a16:creationId xmlns:a16="http://schemas.microsoft.com/office/drawing/2014/main" id="{69A5A37D-EBAC-4132-A50C-8E49B9F6D21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alphaModFix amt="38000"/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rcRect/>
              <a:stretch>
                <a:fillRect/>
              </a:stretch>
            </p:blipFill>
            <p:spPr>
              <a:xfrm>
                <a:off x="0" y="4802882"/>
                <a:ext cx="1924088" cy="4182800"/>
              </a:xfrm>
              <a:prstGeom prst="rect">
                <a:avLst/>
              </a:prstGeom>
            </p:spPr>
          </p:pic>
          <p:sp>
            <p:nvSpPr>
              <p:cNvPr id="20" name="AutoShape 8">
                <a:extLst>
                  <a:ext uri="{FF2B5EF4-FFF2-40B4-BE49-F238E27FC236}">
                    <a16:creationId xmlns:a16="http://schemas.microsoft.com/office/drawing/2014/main" id="{5A7BF4F6-A355-4F22-AB6E-796E28FED43D}"/>
                  </a:ext>
                </a:extLst>
              </p:cNvPr>
              <p:cNvSpPr/>
              <p:nvPr/>
            </p:nvSpPr>
            <p:spPr>
              <a:xfrm rot="-5400000">
                <a:off x="-1423793" y="2374442"/>
                <a:ext cx="4760279" cy="0"/>
              </a:xfrm>
              <a:prstGeom prst="line">
                <a:avLst/>
              </a:prstGeom>
              <a:ln w="11395" cap="flat">
                <a:solidFill>
                  <a:srgbClr val="A18961">
                    <a:alpha val="37647"/>
                  </a:srgbClr>
                </a:solidFill>
                <a:prstDash val="solid"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en-GB"/>
              </a:p>
            </p:txBody>
          </p:sp>
        </p:grpSp>
      </p:grpSp>
      <p:sp>
        <p:nvSpPr>
          <p:cNvPr id="8" name="مستطيل 7">
            <a:extLst>
              <a:ext uri="{FF2B5EF4-FFF2-40B4-BE49-F238E27FC236}">
                <a16:creationId xmlns:a16="http://schemas.microsoft.com/office/drawing/2014/main" id="{6A8EB738-8997-40F4-8761-A1F0737A905A}"/>
              </a:ext>
            </a:extLst>
          </p:cNvPr>
          <p:cNvSpPr/>
          <p:nvPr/>
        </p:nvSpPr>
        <p:spPr>
          <a:xfrm>
            <a:off x="5583255" y="3503125"/>
            <a:ext cx="6716377" cy="286232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ar-OM" sz="60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dobe Arabic" panose="02040503050201020203" pitchFamily="18" charset="-78"/>
                <a:cs typeface="Adobe Arabic" panose="02040503050201020203" pitchFamily="18" charset="-78"/>
              </a:rPr>
              <a:t>قال تعالى :" ومن يتق الله يجعل له مخرجا"</a:t>
            </a:r>
          </a:p>
          <a:p>
            <a:pPr algn="ctr"/>
            <a:r>
              <a:rPr lang="ar-OM" sz="6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dobe Arabic" panose="02040503050201020203" pitchFamily="18" charset="-78"/>
                <a:cs typeface="Adobe Arabic" panose="02040503050201020203" pitchFamily="18" charset="-78"/>
              </a:rPr>
              <a:t>استنتجي ثمرة التقوى من الآية؟</a:t>
            </a:r>
            <a:endParaRPr lang="ar-SA" sz="6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>
            <a:off x="4876800" y="952500"/>
            <a:ext cx="8381999" cy="8381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9177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433828" y="437085"/>
            <a:ext cx="17366622" cy="9341428"/>
          </a:xfrm>
          <a:prstGeom prst="rect">
            <a:avLst/>
          </a:prstGeom>
          <a:solidFill>
            <a:srgbClr val="5D7963"/>
          </a:solidFill>
        </p:spPr>
        <p:txBody>
          <a:bodyPr/>
          <a:lstStyle/>
          <a:p>
            <a:endParaRPr lang="en-GB"/>
          </a:p>
        </p:txBody>
      </p:sp>
      <p:pic>
        <p:nvPicPr>
          <p:cNvPr id="3" name="Picture 3"/>
          <p:cNvPicPr>
            <a:picLocks noChangeAspect="1"/>
          </p:cNvPicPr>
          <p:nvPr/>
        </p:nvPicPr>
        <p:blipFill>
          <a:blip r:embed="rId2"/>
          <a:srcRect t="26336" b="23485"/>
          <a:stretch>
            <a:fillRect/>
          </a:stretch>
        </p:blipFill>
        <p:spPr>
          <a:xfrm>
            <a:off x="1028700" y="2150727"/>
            <a:ext cx="16230600" cy="6220151"/>
          </a:xfrm>
          <a:prstGeom prst="rect">
            <a:avLst/>
          </a:prstGeom>
        </p:spPr>
      </p:pic>
      <p:grpSp>
        <p:nvGrpSpPr>
          <p:cNvPr id="9" name="مجموعة 8">
            <a:extLst>
              <a:ext uri="{FF2B5EF4-FFF2-40B4-BE49-F238E27FC236}">
                <a16:creationId xmlns:a16="http://schemas.microsoft.com/office/drawing/2014/main" id="{A01C6A25-0260-46BB-B0FA-4F99E9BD7653}"/>
              </a:ext>
            </a:extLst>
          </p:cNvPr>
          <p:cNvGrpSpPr/>
          <p:nvPr/>
        </p:nvGrpSpPr>
        <p:grpSpPr>
          <a:xfrm>
            <a:off x="58058" y="-1113315"/>
            <a:ext cx="1977364" cy="6553200"/>
            <a:chOff x="16222055" y="505673"/>
            <a:chExt cx="1758778" cy="7262289"/>
          </a:xfrm>
        </p:grpSpPr>
        <p:grpSp>
          <p:nvGrpSpPr>
            <p:cNvPr id="10" name="Group 3">
              <a:extLst>
                <a:ext uri="{FF2B5EF4-FFF2-40B4-BE49-F238E27FC236}">
                  <a16:creationId xmlns:a16="http://schemas.microsoft.com/office/drawing/2014/main" id="{3294DA50-19B8-4564-96FA-40CE59B70714}"/>
                </a:ext>
              </a:extLst>
            </p:cNvPr>
            <p:cNvGrpSpPr/>
            <p:nvPr/>
          </p:nvGrpSpPr>
          <p:grpSpPr>
            <a:xfrm>
              <a:off x="16222055" y="505673"/>
              <a:ext cx="845634" cy="4959845"/>
              <a:chOff x="142807" y="-435297"/>
              <a:chExt cx="1127512" cy="6613125"/>
            </a:xfrm>
          </p:grpSpPr>
          <p:pic>
            <p:nvPicPr>
              <p:cNvPr id="14" name="Picture 4">
                <a:extLst>
                  <a:ext uri="{FF2B5EF4-FFF2-40B4-BE49-F238E27FC236}">
                    <a16:creationId xmlns:a16="http://schemas.microsoft.com/office/drawing/2014/main" id="{6E95AC50-55AC-4645-B267-593F52689AD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print">
                <a:alphaModFix amt="38000"/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rcRect/>
              <a:stretch>
                <a:fillRect/>
              </a:stretch>
            </p:blipFill>
            <p:spPr>
              <a:xfrm>
                <a:off x="142807" y="3726715"/>
                <a:ext cx="1127512" cy="2451113"/>
              </a:xfrm>
              <a:prstGeom prst="rect">
                <a:avLst/>
              </a:prstGeom>
            </p:spPr>
          </p:pic>
          <p:sp>
            <p:nvSpPr>
              <p:cNvPr id="15" name="AutoShape 5">
                <a:extLst>
                  <a:ext uri="{FF2B5EF4-FFF2-40B4-BE49-F238E27FC236}">
                    <a16:creationId xmlns:a16="http://schemas.microsoft.com/office/drawing/2014/main" id="{08A6BCE6-4CF9-4D13-8271-BA4CC17B37AC}"/>
                  </a:ext>
                </a:extLst>
              </p:cNvPr>
              <p:cNvSpPr/>
              <p:nvPr/>
            </p:nvSpPr>
            <p:spPr>
              <a:xfrm rot="16200000">
                <a:off x="-1762019" y="2012424"/>
                <a:ext cx="4895442" cy="0"/>
              </a:xfrm>
              <a:prstGeom prst="line">
                <a:avLst/>
              </a:prstGeom>
              <a:ln w="12700" cap="flat">
                <a:solidFill>
                  <a:srgbClr val="A18961">
                    <a:alpha val="37647"/>
                  </a:srgbClr>
                </a:solidFill>
                <a:prstDash val="solid"/>
                <a:headEnd type="none" w="sm" len="sm"/>
                <a:tailEnd type="none" w="sm" len="sm"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E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1" name="Group 6">
              <a:extLst>
                <a:ext uri="{FF2B5EF4-FFF2-40B4-BE49-F238E27FC236}">
                  <a16:creationId xmlns:a16="http://schemas.microsoft.com/office/drawing/2014/main" id="{74FCCA81-9586-43CB-B5C2-B7058AD8CF3A}"/>
                </a:ext>
              </a:extLst>
            </p:cNvPr>
            <p:cNvGrpSpPr/>
            <p:nvPr/>
          </p:nvGrpSpPr>
          <p:grpSpPr>
            <a:xfrm>
              <a:off x="16537767" y="1028700"/>
              <a:ext cx="1443066" cy="6739262"/>
              <a:chOff x="0" y="0"/>
              <a:chExt cx="1924088" cy="8985682"/>
            </a:xfrm>
          </p:grpSpPr>
          <p:pic>
            <p:nvPicPr>
              <p:cNvPr id="12" name="Picture 7">
                <a:extLst>
                  <a:ext uri="{FF2B5EF4-FFF2-40B4-BE49-F238E27FC236}">
                    <a16:creationId xmlns:a16="http://schemas.microsoft.com/office/drawing/2014/main" id="{A9853E2F-7F7B-445C-B0E9-4F79019C9A5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alphaModFix amt="38000"/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rcRect/>
              <a:stretch>
                <a:fillRect/>
              </a:stretch>
            </p:blipFill>
            <p:spPr>
              <a:xfrm>
                <a:off x="0" y="4802882"/>
                <a:ext cx="1924088" cy="4182800"/>
              </a:xfrm>
              <a:prstGeom prst="rect">
                <a:avLst/>
              </a:prstGeom>
            </p:spPr>
          </p:pic>
          <p:sp>
            <p:nvSpPr>
              <p:cNvPr id="13" name="AutoShape 8">
                <a:extLst>
                  <a:ext uri="{FF2B5EF4-FFF2-40B4-BE49-F238E27FC236}">
                    <a16:creationId xmlns:a16="http://schemas.microsoft.com/office/drawing/2014/main" id="{B7CEAF8C-EB13-4554-A846-B99FA65243DA}"/>
                  </a:ext>
                </a:extLst>
              </p:cNvPr>
              <p:cNvSpPr/>
              <p:nvPr/>
            </p:nvSpPr>
            <p:spPr>
              <a:xfrm rot="-5400000">
                <a:off x="-1423793" y="2374442"/>
                <a:ext cx="4760279" cy="0"/>
              </a:xfrm>
              <a:prstGeom prst="line">
                <a:avLst/>
              </a:prstGeom>
              <a:ln w="11395" cap="flat">
                <a:solidFill>
                  <a:srgbClr val="A18961">
                    <a:alpha val="37647"/>
                  </a:srgbClr>
                </a:solidFill>
                <a:prstDash val="solid"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en-GB"/>
              </a:p>
            </p:txBody>
          </p:sp>
        </p:grpSp>
      </p:grpSp>
      <p:grpSp>
        <p:nvGrpSpPr>
          <p:cNvPr id="16" name="مجموعة 15">
            <a:extLst>
              <a:ext uri="{FF2B5EF4-FFF2-40B4-BE49-F238E27FC236}">
                <a16:creationId xmlns:a16="http://schemas.microsoft.com/office/drawing/2014/main" id="{C9B0C36E-DA55-4FEE-A066-B7D72F8CBAC8}"/>
              </a:ext>
            </a:extLst>
          </p:cNvPr>
          <p:cNvGrpSpPr/>
          <p:nvPr/>
        </p:nvGrpSpPr>
        <p:grpSpPr>
          <a:xfrm>
            <a:off x="2134815" y="-1741994"/>
            <a:ext cx="2364936" cy="8636793"/>
            <a:chOff x="16222055" y="505673"/>
            <a:chExt cx="1758778" cy="7262289"/>
          </a:xfrm>
        </p:grpSpPr>
        <p:grpSp>
          <p:nvGrpSpPr>
            <p:cNvPr id="17" name="Group 3">
              <a:extLst>
                <a:ext uri="{FF2B5EF4-FFF2-40B4-BE49-F238E27FC236}">
                  <a16:creationId xmlns:a16="http://schemas.microsoft.com/office/drawing/2014/main" id="{7CEC29BB-E327-496F-BF1D-14A33DF85C8F}"/>
                </a:ext>
              </a:extLst>
            </p:cNvPr>
            <p:cNvGrpSpPr/>
            <p:nvPr/>
          </p:nvGrpSpPr>
          <p:grpSpPr>
            <a:xfrm>
              <a:off x="16222055" y="505673"/>
              <a:ext cx="845634" cy="4959845"/>
              <a:chOff x="142807" y="-435297"/>
              <a:chExt cx="1127512" cy="6613125"/>
            </a:xfrm>
          </p:grpSpPr>
          <p:pic>
            <p:nvPicPr>
              <p:cNvPr id="21" name="Picture 4">
                <a:extLst>
                  <a:ext uri="{FF2B5EF4-FFF2-40B4-BE49-F238E27FC236}">
                    <a16:creationId xmlns:a16="http://schemas.microsoft.com/office/drawing/2014/main" id="{30C0433E-9D14-418D-88F7-6F1E469D13A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print">
                <a:alphaModFix amt="38000"/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rcRect/>
              <a:stretch>
                <a:fillRect/>
              </a:stretch>
            </p:blipFill>
            <p:spPr>
              <a:xfrm>
                <a:off x="142807" y="3726715"/>
                <a:ext cx="1127512" cy="2451113"/>
              </a:xfrm>
              <a:prstGeom prst="rect">
                <a:avLst/>
              </a:prstGeom>
            </p:spPr>
          </p:pic>
          <p:sp>
            <p:nvSpPr>
              <p:cNvPr id="22" name="AutoShape 5">
                <a:extLst>
                  <a:ext uri="{FF2B5EF4-FFF2-40B4-BE49-F238E27FC236}">
                    <a16:creationId xmlns:a16="http://schemas.microsoft.com/office/drawing/2014/main" id="{C2857EBC-A281-4E31-AA05-ADBE6452AD48}"/>
                  </a:ext>
                </a:extLst>
              </p:cNvPr>
              <p:cNvSpPr/>
              <p:nvPr/>
            </p:nvSpPr>
            <p:spPr>
              <a:xfrm rot="16200000">
                <a:off x="-1762019" y="2012424"/>
                <a:ext cx="4895442" cy="0"/>
              </a:xfrm>
              <a:prstGeom prst="line">
                <a:avLst/>
              </a:prstGeom>
              <a:ln w="12700" cap="flat">
                <a:solidFill>
                  <a:srgbClr val="A18961">
                    <a:alpha val="37647"/>
                  </a:srgbClr>
                </a:solidFill>
                <a:prstDash val="solid"/>
                <a:headEnd type="none" w="sm" len="sm"/>
                <a:tailEnd type="none" w="sm" len="sm"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E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8" name="Group 6">
              <a:extLst>
                <a:ext uri="{FF2B5EF4-FFF2-40B4-BE49-F238E27FC236}">
                  <a16:creationId xmlns:a16="http://schemas.microsoft.com/office/drawing/2014/main" id="{30F4E48F-5FB0-4A8D-9449-B24D8ACDE193}"/>
                </a:ext>
              </a:extLst>
            </p:cNvPr>
            <p:cNvGrpSpPr/>
            <p:nvPr/>
          </p:nvGrpSpPr>
          <p:grpSpPr>
            <a:xfrm>
              <a:off x="16537767" y="1028700"/>
              <a:ext cx="1443066" cy="6739262"/>
              <a:chOff x="0" y="0"/>
              <a:chExt cx="1924088" cy="8985682"/>
            </a:xfrm>
          </p:grpSpPr>
          <p:pic>
            <p:nvPicPr>
              <p:cNvPr id="19" name="Picture 7">
                <a:extLst>
                  <a:ext uri="{FF2B5EF4-FFF2-40B4-BE49-F238E27FC236}">
                    <a16:creationId xmlns:a16="http://schemas.microsoft.com/office/drawing/2014/main" id="{69A5A37D-EBAC-4132-A50C-8E49B9F6D21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alphaModFix amt="38000"/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rcRect/>
              <a:stretch>
                <a:fillRect/>
              </a:stretch>
            </p:blipFill>
            <p:spPr>
              <a:xfrm>
                <a:off x="0" y="4802882"/>
                <a:ext cx="1924088" cy="4182800"/>
              </a:xfrm>
              <a:prstGeom prst="rect">
                <a:avLst/>
              </a:prstGeom>
            </p:spPr>
          </p:pic>
          <p:sp>
            <p:nvSpPr>
              <p:cNvPr id="20" name="AutoShape 8">
                <a:extLst>
                  <a:ext uri="{FF2B5EF4-FFF2-40B4-BE49-F238E27FC236}">
                    <a16:creationId xmlns:a16="http://schemas.microsoft.com/office/drawing/2014/main" id="{5A7BF4F6-A355-4F22-AB6E-796E28FED43D}"/>
                  </a:ext>
                </a:extLst>
              </p:cNvPr>
              <p:cNvSpPr/>
              <p:nvPr/>
            </p:nvSpPr>
            <p:spPr>
              <a:xfrm rot="-5400000">
                <a:off x="-1423793" y="2374442"/>
                <a:ext cx="4760279" cy="0"/>
              </a:xfrm>
              <a:prstGeom prst="line">
                <a:avLst/>
              </a:prstGeom>
              <a:ln w="11395" cap="flat">
                <a:solidFill>
                  <a:srgbClr val="A18961">
                    <a:alpha val="37647"/>
                  </a:srgbClr>
                </a:solidFill>
                <a:prstDash val="solid"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en-GB"/>
              </a:p>
            </p:txBody>
          </p:sp>
        </p:grpSp>
      </p:grpSp>
      <p:sp>
        <p:nvSpPr>
          <p:cNvPr id="8" name="مستطيل 7">
            <a:extLst>
              <a:ext uri="{FF2B5EF4-FFF2-40B4-BE49-F238E27FC236}">
                <a16:creationId xmlns:a16="http://schemas.microsoft.com/office/drawing/2014/main" id="{AD81A87D-C3F2-493E-B1CA-5515881038D1}"/>
              </a:ext>
            </a:extLst>
          </p:cNvPr>
          <p:cNvSpPr/>
          <p:nvPr/>
        </p:nvSpPr>
        <p:spPr>
          <a:xfrm>
            <a:off x="5487883" y="3392731"/>
            <a:ext cx="7009442" cy="415498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ar-OM" sz="6600" b="1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dobe Arabic" panose="02040503050201020203" pitchFamily="18" charset="-78"/>
                <a:cs typeface="Adobe Arabic" panose="02040503050201020203" pitchFamily="18" charset="-78"/>
              </a:rPr>
              <a:t>قال تعالى :واتقوا الله ويعلمكم الله"</a:t>
            </a:r>
          </a:p>
          <a:p>
            <a:pPr algn="ctr"/>
            <a:r>
              <a:rPr lang="ar-OM" sz="66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dobe Arabic" panose="02040503050201020203" pitchFamily="18" charset="-78"/>
                <a:cs typeface="Adobe Arabic" panose="02040503050201020203" pitchFamily="18" charset="-78"/>
              </a:rPr>
              <a:t>استنتجي ثمرة التقوى من الآية الكريمة</a:t>
            </a:r>
            <a:endParaRPr lang="ar-SA" sz="6600" b="1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>
            <a:off x="4924272" y="997906"/>
            <a:ext cx="8403351" cy="84033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1726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433828" y="437085"/>
            <a:ext cx="17366622" cy="9341428"/>
          </a:xfrm>
          <a:prstGeom prst="rect">
            <a:avLst/>
          </a:prstGeom>
          <a:solidFill>
            <a:srgbClr val="5D7963"/>
          </a:solidFill>
        </p:spPr>
        <p:txBody>
          <a:bodyPr/>
          <a:lstStyle/>
          <a:p>
            <a:endParaRPr lang="en-GB"/>
          </a:p>
        </p:txBody>
      </p:sp>
      <p:pic>
        <p:nvPicPr>
          <p:cNvPr id="3" name="Picture 3"/>
          <p:cNvPicPr>
            <a:picLocks noChangeAspect="1"/>
          </p:cNvPicPr>
          <p:nvPr/>
        </p:nvPicPr>
        <p:blipFill>
          <a:blip r:embed="rId2"/>
          <a:srcRect t="26336" b="23485"/>
          <a:stretch>
            <a:fillRect/>
          </a:stretch>
        </p:blipFill>
        <p:spPr>
          <a:xfrm>
            <a:off x="1028700" y="2150727"/>
            <a:ext cx="16230600" cy="6220151"/>
          </a:xfrm>
          <a:prstGeom prst="rect">
            <a:avLst/>
          </a:prstGeom>
        </p:spPr>
      </p:pic>
      <p:grpSp>
        <p:nvGrpSpPr>
          <p:cNvPr id="9" name="مجموعة 8">
            <a:extLst>
              <a:ext uri="{FF2B5EF4-FFF2-40B4-BE49-F238E27FC236}">
                <a16:creationId xmlns:a16="http://schemas.microsoft.com/office/drawing/2014/main" id="{A01C6A25-0260-46BB-B0FA-4F99E9BD7653}"/>
              </a:ext>
            </a:extLst>
          </p:cNvPr>
          <p:cNvGrpSpPr/>
          <p:nvPr/>
        </p:nvGrpSpPr>
        <p:grpSpPr>
          <a:xfrm>
            <a:off x="58058" y="-1113315"/>
            <a:ext cx="1977364" cy="6553200"/>
            <a:chOff x="16222055" y="505673"/>
            <a:chExt cx="1758778" cy="7262289"/>
          </a:xfrm>
        </p:grpSpPr>
        <p:grpSp>
          <p:nvGrpSpPr>
            <p:cNvPr id="10" name="Group 3">
              <a:extLst>
                <a:ext uri="{FF2B5EF4-FFF2-40B4-BE49-F238E27FC236}">
                  <a16:creationId xmlns:a16="http://schemas.microsoft.com/office/drawing/2014/main" id="{3294DA50-19B8-4564-96FA-40CE59B70714}"/>
                </a:ext>
              </a:extLst>
            </p:cNvPr>
            <p:cNvGrpSpPr/>
            <p:nvPr/>
          </p:nvGrpSpPr>
          <p:grpSpPr>
            <a:xfrm>
              <a:off x="16222055" y="505673"/>
              <a:ext cx="845634" cy="4959845"/>
              <a:chOff x="142807" y="-435297"/>
              <a:chExt cx="1127512" cy="6613125"/>
            </a:xfrm>
          </p:grpSpPr>
          <p:pic>
            <p:nvPicPr>
              <p:cNvPr id="14" name="Picture 4">
                <a:extLst>
                  <a:ext uri="{FF2B5EF4-FFF2-40B4-BE49-F238E27FC236}">
                    <a16:creationId xmlns:a16="http://schemas.microsoft.com/office/drawing/2014/main" id="{6E95AC50-55AC-4645-B267-593F52689AD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print">
                <a:alphaModFix amt="38000"/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rcRect/>
              <a:stretch>
                <a:fillRect/>
              </a:stretch>
            </p:blipFill>
            <p:spPr>
              <a:xfrm>
                <a:off x="142807" y="3726715"/>
                <a:ext cx="1127512" cy="2451113"/>
              </a:xfrm>
              <a:prstGeom prst="rect">
                <a:avLst/>
              </a:prstGeom>
            </p:spPr>
          </p:pic>
          <p:sp>
            <p:nvSpPr>
              <p:cNvPr id="15" name="AutoShape 5">
                <a:extLst>
                  <a:ext uri="{FF2B5EF4-FFF2-40B4-BE49-F238E27FC236}">
                    <a16:creationId xmlns:a16="http://schemas.microsoft.com/office/drawing/2014/main" id="{08A6BCE6-4CF9-4D13-8271-BA4CC17B37AC}"/>
                  </a:ext>
                </a:extLst>
              </p:cNvPr>
              <p:cNvSpPr/>
              <p:nvPr/>
            </p:nvSpPr>
            <p:spPr>
              <a:xfrm rot="16200000">
                <a:off x="-1762019" y="2012424"/>
                <a:ext cx="4895442" cy="0"/>
              </a:xfrm>
              <a:prstGeom prst="line">
                <a:avLst/>
              </a:prstGeom>
              <a:ln w="12700" cap="flat">
                <a:solidFill>
                  <a:srgbClr val="A18961">
                    <a:alpha val="37647"/>
                  </a:srgbClr>
                </a:solidFill>
                <a:prstDash val="solid"/>
                <a:headEnd type="none" w="sm" len="sm"/>
                <a:tailEnd type="none" w="sm" len="sm"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E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1" name="Group 6">
              <a:extLst>
                <a:ext uri="{FF2B5EF4-FFF2-40B4-BE49-F238E27FC236}">
                  <a16:creationId xmlns:a16="http://schemas.microsoft.com/office/drawing/2014/main" id="{74FCCA81-9586-43CB-B5C2-B7058AD8CF3A}"/>
                </a:ext>
              </a:extLst>
            </p:cNvPr>
            <p:cNvGrpSpPr/>
            <p:nvPr/>
          </p:nvGrpSpPr>
          <p:grpSpPr>
            <a:xfrm>
              <a:off x="16537767" y="1028700"/>
              <a:ext cx="1443066" cy="6739262"/>
              <a:chOff x="0" y="0"/>
              <a:chExt cx="1924088" cy="8985682"/>
            </a:xfrm>
          </p:grpSpPr>
          <p:pic>
            <p:nvPicPr>
              <p:cNvPr id="12" name="Picture 7">
                <a:extLst>
                  <a:ext uri="{FF2B5EF4-FFF2-40B4-BE49-F238E27FC236}">
                    <a16:creationId xmlns:a16="http://schemas.microsoft.com/office/drawing/2014/main" id="{A9853E2F-7F7B-445C-B0E9-4F79019C9A5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alphaModFix amt="38000"/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rcRect/>
              <a:stretch>
                <a:fillRect/>
              </a:stretch>
            </p:blipFill>
            <p:spPr>
              <a:xfrm>
                <a:off x="0" y="4802882"/>
                <a:ext cx="1924088" cy="4182800"/>
              </a:xfrm>
              <a:prstGeom prst="rect">
                <a:avLst/>
              </a:prstGeom>
            </p:spPr>
          </p:pic>
          <p:sp>
            <p:nvSpPr>
              <p:cNvPr id="13" name="AutoShape 8">
                <a:extLst>
                  <a:ext uri="{FF2B5EF4-FFF2-40B4-BE49-F238E27FC236}">
                    <a16:creationId xmlns:a16="http://schemas.microsoft.com/office/drawing/2014/main" id="{B7CEAF8C-EB13-4554-A846-B99FA65243DA}"/>
                  </a:ext>
                </a:extLst>
              </p:cNvPr>
              <p:cNvSpPr/>
              <p:nvPr/>
            </p:nvSpPr>
            <p:spPr>
              <a:xfrm rot="-5400000">
                <a:off x="-1423793" y="2374442"/>
                <a:ext cx="4760279" cy="0"/>
              </a:xfrm>
              <a:prstGeom prst="line">
                <a:avLst/>
              </a:prstGeom>
              <a:ln w="11395" cap="flat">
                <a:solidFill>
                  <a:srgbClr val="A18961">
                    <a:alpha val="37647"/>
                  </a:srgbClr>
                </a:solidFill>
                <a:prstDash val="solid"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en-GB"/>
              </a:p>
            </p:txBody>
          </p:sp>
        </p:grpSp>
      </p:grpSp>
      <p:grpSp>
        <p:nvGrpSpPr>
          <p:cNvPr id="16" name="مجموعة 15">
            <a:extLst>
              <a:ext uri="{FF2B5EF4-FFF2-40B4-BE49-F238E27FC236}">
                <a16:creationId xmlns:a16="http://schemas.microsoft.com/office/drawing/2014/main" id="{C9B0C36E-DA55-4FEE-A066-B7D72F8CBAC8}"/>
              </a:ext>
            </a:extLst>
          </p:cNvPr>
          <p:cNvGrpSpPr/>
          <p:nvPr/>
        </p:nvGrpSpPr>
        <p:grpSpPr>
          <a:xfrm>
            <a:off x="2134815" y="-1741994"/>
            <a:ext cx="2364936" cy="8636793"/>
            <a:chOff x="16222055" y="505673"/>
            <a:chExt cx="1758778" cy="7262289"/>
          </a:xfrm>
        </p:grpSpPr>
        <p:grpSp>
          <p:nvGrpSpPr>
            <p:cNvPr id="17" name="Group 3">
              <a:extLst>
                <a:ext uri="{FF2B5EF4-FFF2-40B4-BE49-F238E27FC236}">
                  <a16:creationId xmlns:a16="http://schemas.microsoft.com/office/drawing/2014/main" id="{7CEC29BB-E327-496F-BF1D-14A33DF85C8F}"/>
                </a:ext>
              </a:extLst>
            </p:cNvPr>
            <p:cNvGrpSpPr/>
            <p:nvPr/>
          </p:nvGrpSpPr>
          <p:grpSpPr>
            <a:xfrm>
              <a:off x="16222055" y="505673"/>
              <a:ext cx="845634" cy="4959845"/>
              <a:chOff x="142807" y="-435297"/>
              <a:chExt cx="1127512" cy="6613125"/>
            </a:xfrm>
          </p:grpSpPr>
          <p:pic>
            <p:nvPicPr>
              <p:cNvPr id="21" name="Picture 4">
                <a:extLst>
                  <a:ext uri="{FF2B5EF4-FFF2-40B4-BE49-F238E27FC236}">
                    <a16:creationId xmlns:a16="http://schemas.microsoft.com/office/drawing/2014/main" id="{30C0433E-9D14-418D-88F7-6F1E469D13A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print">
                <a:alphaModFix amt="38000"/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rcRect/>
              <a:stretch>
                <a:fillRect/>
              </a:stretch>
            </p:blipFill>
            <p:spPr>
              <a:xfrm>
                <a:off x="142807" y="3726715"/>
                <a:ext cx="1127512" cy="2451113"/>
              </a:xfrm>
              <a:prstGeom prst="rect">
                <a:avLst/>
              </a:prstGeom>
            </p:spPr>
          </p:pic>
          <p:sp>
            <p:nvSpPr>
              <p:cNvPr id="22" name="AutoShape 5">
                <a:extLst>
                  <a:ext uri="{FF2B5EF4-FFF2-40B4-BE49-F238E27FC236}">
                    <a16:creationId xmlns:a16="http://schemas.microsoft.com/office/drawing/2014/main" id="{C2857EBC-A281-4E31-AA05-ADBE6452AD48}"/>
                  </a:ext>
                </a:extLst>
              </p:cNvPr>
              <p:cNvSpPr/>
              <p:nvPr/>
            </p:nvSpPr>
            <p:spPr>
              <a:xfrm rot="16200000">
                <a:off x="-1762019" y="2012424"/>
                <a:ext cx="4895442" cy="0"/>
              </a:xfrm>
              <a:prstGeom prst="line">
                <a:avLst/>
              </a:prstGeom>
              <a:ln w="12700" cap="flat">
                <a:solidFill>
                  <a:srgbClr val="A18961">
                    <a:alpha val="37647"/>
                  </a:srgbClr>
                </a:solidFill>
                <a:prstDash val="solid"/>
                <a:headEnd type="none" w="sm" len="sm"/>
                <a:tailEnd type="none" w="sm" len="sm"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E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8" name="Group 6">
              <a:extLst>
                <a:ext uri="{FF2B5EF4-FFF2-40B4-BE49-F238E27FC236}">
                  <a16:creationId xmlns:a16="http://schemas.microsoft.com/office/drawing/2014/main" id="{30F4E48F-5FB0-4A8D-9449-B24D8ACDE193}"/>
                </a:ext>
              </a:extLst>
            </p:cNvPr>
            <p:cNvGrpSpPr/>
            <p:nvPr/>
          </p:nvGrpSpPr>
          <p:grpSpPr>
            <a:xfrm>
              <a:off x="16537767" y="1028700"/>
              <a:ext cx="1443066" cy="6739262"/>
              <a:chOff x="0" y="0"/>
              <a:chExt cx="1924088" cy="8985682"/>
            </a:xfrm>
          </p:grpSpPr>
          <p:pic>
            <p:nvPicPr>
              <p:cNvPr id="19" name="Picture 7">
                <a:extLst>
                  <a:ext uri="{FF2B5EF4-FFF2-40B4-BE49-F238E27FC236}">
                    <a16:creationId xmlns:a16="http://schemas.microsoft.com/office/drawing/2014/main" id="{69A5A37D-EBAC-4132-A50C-8E49B9F6D21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alphaModFix amt="38000"/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rcRect/>
              <a:stretch>
                <a:fillRect/>
              </a:stretch>
            </p:blipFill>
            <p:spPr>
              <a:xfrm>
                <a:off x="0" y="4802882"/>
                <a:ext cx="1924088" cy="4182800"/>
              </a:xfrm>
              <a:prstGeom prst="rect">
                <a:avLst/>
              </a:prstGeom>
            </p:spPr>
          </p:pic>
          <p:sp>
            <p:nvSpPr>
              <p:cNvPr id="20" name="AutoShape 8">
                <a:extLst>
                  <a:ext uri="{FF2B5EF4-FFF2-40B4-BE49-F238E27FC236}">
                    <a16:creationId xmlns:a16="http://schemas.microsoft.com/office/drawing/2014/main" id="{5A7BF4F6-A355-4F22-AB6E-796E28FED43D}"/>
                  </a:ext>
                </a:extLst>
              </p:cNvPr>
              <p:cNvSpPr/>
              <p:nvPr/>
            </p:nvSpPr>
            <p:spPr>
              <a:xfrm rot="-5400000">
                <a:off x="-1423793" y="2374442"/>
                <a:ext cx="4760279" cy="0"/>
              </a:xfrm>
              <a:prstGeom prst="line">
                <a:avLst/>
              </a:prstGeom>
              <a:ln w="11395" cap="flat">
                <a:solidFill>
                  <a:srgbClr val="A18961">
                    <a:alpha val="37647"/>
                  </a:srgbClr>
                </a:solidFill>
                <a:prstDash val="solid"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en-GB"/>
              </a:p>
            </p:txBody>
          </p:sp>
        </p:grpSp>
      </p:grpSp>
      <p:sp>
        <p:nvSpPr>
          <p:cNvPr id="8" name="مستطيل 7">
            <a:extLst>
              <a:ext uri="{FF2B5EF4-FFF2-40B4-BE49-F238E27FC236}">
                <a16:creationId xmlns:a16="http://schemas.microsoft.com/office/drawing/2014/main" id="{3E026557-B3B1-43FE-A347-530AFDBED5DD}"/>
              </a:ext>
            </a:extLst>
          </p:cNvPr>
          <p:cNvSpPr/>
          <p:nvPr/>
        </p:nvSpPr>
        <p:spPr>
          <a:xfrm>
            <a:off x="6425059" y="4230636"/>
            <a:ext cx="5718867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ar-OM" sz="72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dobe Arabic" panose="02040503050201020203" pitchFamily="18" charset="-78"/>
                <a:cs typeface="Adobe Arabic" panose="02040503050201020203" pitchFamily="18" charset="-78"/>
              </a:rPr>
              <a:t>عددي ثمرتين من ثمار التقوى في الآخرة؟</a:t>
            </a:r>
            <a:endParaRPr lang="ar-SA" sz="72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pic>
        <p:nvPicPr>
          <p:cNvPr id="7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>
            <a:off x="4875521" y="620403"/>
            <a:ext cx="8817944" cy="88179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5753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433828" y="437085"/>
            <a:ext cx="17366622" cy="9341428"/>
          </a:xfrm>
          <a:prstGeom prst="rect">
            <a:avLst/>
          </a:prstGeom>
          <a:solidFill>
            <a:srgbClr val="5D7963"/>
          </a:solidFill>
        </p:spPr>
        <p:txBody>
          <a:bodyPr/>
          <a:lstStyle/>
          <a:p>
            <a:endParaRPr lang="en-GB"/>
          </a:p>
        </p:txBody>
      </p:sp>
      <p:pic>
        <p:nvPicPr>
          <p:cNvPr id="3" name="Picture 3"/>
          <p:cNvPicPr>
            <a:picLocks noChangeAspect="1"/>
          </p:cNvPicPr>
          <p:nvPr/>
        </p:nvPicPr>
        <p:blipFill>
          <a:blip r:embed="rId2"/>
          <a:srcRect t="26336" b="23485"/>
          <a:stretch>
            <a:fillRect/>
          </a:stretch>
        </p:blipFill>
        <p:spPr>
          <a:xfrm>
            <a:off x="1028700" y="2150727"/>
            <a:ext cx="16230600" cy="6220151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9601620" y="2522766"/>
            <a:ext cx="6626756" cy="5848112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2004743" y="2487065"/>
            <a:ext cx="6667211" cy="5883814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4"/>
          <a:srcRect l="4562" r="4562"/>
          <a:stretch>
            <a:fillRect/>
          </a:stretch>
        </p:blipFill>
        <p:spPr>
          <a:xfrm>
            <a:off x="3005369" y="3055913"/>
            <a:ext cx="4267009" cy="4695419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10660940" y="3407988"/>
            <a:ext cx="4508115" cy="434334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l="12982" t="20842" r="3210" b="17433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/>
          <a:srcRect l="38" r="38"/>
          <a:stretch>
            <a:fillRect/>
          </a:stretch>
        </p:blipFill>
        <p:spPr>
          <a:xfrm>
            <a:off x="9265601" y="0"/>
            <a:ext cx="6835641" cy="10287000"/>
          </a:xfrm>
          <a:prstGeom prst="rect">
            <a:avLst/>
          </a:prstGeom>
        </p:spPr>
      </p:pic>
      <p:sp>
        <p:nvSpPr>
          <p:cNvPr id="4" name="AutoShape 4"/>
          <p:cNvSpPr/>
          <p:nvPr/>
        </p:nvSpPr>
        <p:spPr>
          <a:xfrm>
            <a:off x="15254914" y="4089320"/>
            <a:ext cx="2004386" cy="2108361"/>
          </a:xfrm>
          <a:prstGeom prst="rect">
            <a:avLst/>
          </a:prstGeom>
          <a:solidFill>
            <a:srgbClr val="5D7963"/>
          </a:solidFill>
        </p:spPr>
        <p:txBody>
          <a:bodyPr/>
          <a:lstStyle/>
          <a:p>
            <a:endParaRPr lang="en-GB"/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0" y="6952705"/>
            <a:ext cx="2529896" cy="3334295"/>
          </a:xfrm>
          <a:prstGeom prst="rect">
            <a:avLst/>
          </a:prstGeom>
        </p:spPr>
      </p:pic>
      <p:sp>
        <p:nvSpPr>
          <p:cNvPr id="6" name="TextBox 6"/>
          <p:cNvSpPr txBox="1"/>
          <p:nvPr/>
        </p:nvSpPr>
        <p:spPr>
          <a:xfrm>
            <a:off x="15341734" y="4700396"/>
            <a:ext cx="1830746" cy="90858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463"/>
              </a:lnSpc>
            </a:pPr>
            <a:r>
              <a:rPr lang="en-US" sz="3200" b="1">
                <a:solidFill>
                  <a:srgbClr val="FFFFFF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الدرس</a:t>
            </a:r>
          </a:p>
          <a:p>
            <a:pPr algn="ctr">
              <a:lnSpc>
                <a:spcPts val="3463"/>
              </a:lnSpc>
            </a:pPr>
            <a:r>
              <a:rPr lang="en-US" sz="3200" b="1">
                <a:solidFill>
                  <a:srgbClr val="FFFFFF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 الخامس عشر</a:t>
            </a:r>
          </a:p>
        </p:txBody>
      </p:sp>
      <p:grpSp>
        <p:nvGrpSpPr>
          <p:cNvPr id="7" name="Group 7"/>
          <p:cNvGrpSpPr/>
          <p:nvPr/>
        </p:nvGrpSpPr>
        <p:grpSpPr>
          <a:xfrm>
            <a:off x="-564522" y="466091"/>
            <a:ext cx="10580311" cy="8353747"/>
            <a:chOff x="141473" y="-4170400"/>
            <a:chExt cx="14107081" cy="11138331"/>
          </a:xfrm>
        </p:grpSpPr>
        <p:sp>
          <p:nvSpPr>
            <p:cNvPr id="8" name="TextBox 8"/>
            <p:cNvSpPr txBox="1"/>
            <p:nvPr/>
          </p:nvSpPr>
          <p:spPr>
            <a:xfrm>
              <a:off x="141473" y="-4170400"/>
              <a:ext cx="14107081" cy="867930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5227"/>
                </a:lnSpc>
              </a:pPr>
              <a:r>
                <a:rPr lang="en-US" sz="22200" b="1" dirty="0" err="1">
                  <a:solidFill>
                    <a:srgbClr val="5D7963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ثما</a:t>
              </a:r>
              <a:r>
                <a:rPr lang="ar-OM" sz="22200" b="1" dirty="0">
                  <a:solidFill>
                    <a:srgbClr val="5D7963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ر</a:t>
              </a:r>
            </a:p>
            <a:p>
              <a:pPr algn="ctr">
                <a:lnSpc>
                  <a:spcPts val="25227"/>
                </a:lnSpc>
              </a:pPr>
              <a:r>
                <a:rPr lang="en-US" sz="22200" b="1" dirty="0">
                  <a:solidFill>
                    <a:srgbClr val="5D7963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 </a:t>
              </a:r>
              <a:r>
                <a:rPr lang="en-US" sz="22200" b="1" dirty="0" err="1">
                  <a:solidFill>
                    <a:srgbClr val="5D7963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التق</a:t>
              </a:r>
              <a:r>
                <a:rPr lang="ar-OM" sz="22200" b="1" dirty="0">
                  <a:solidFill>
                    <a:srgbClr val="5D7963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ــــ</a:t>
              </a:r>
              <a:r>
                <a:rPr lang="en-US" sz="22200" b="1" dirty="0" err="1">
                  <a:solidFill>
                    <a:srgbClr val="5D7963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وى</a:t>
              </a:r>
              <a:endParaRPr lang="en-US" sz="22200" b="1" dirty="0">
                <a:solidFill>
                  <a:srgbClr val="5D7963"/>
                </a:solidFill>
                <a:latin typeface="Adobe Arabic" panose="02040503050201020203" pitchFamily="18" charset="-78"/>
                <a:cs typeface="Adobe Arabic" panose="02040503050201020203" pitchFamily="18" charset="-78"/>
              </a:endParaRPr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141473" y="6318180"/>
              <a:ext cx="14107081" cy="64975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3778"/>
                </a:lnSpc>
              </a:pPr>
              <a:endParaRPr lang="en-US" sz="3200" b="1" dirty="0">
                <a:solidFill>
                  <a:srgbClr val="5D7963"/>
                </a:solidFill>
                <a:latin typeface="Adobe Arabic" panose="02040503050201020203" pitchFamily="18" charset="-78"/>
                <a:cs typeface="Adobe Arabic" panose="02040503050201020203" pitchFamily="18" charset="-78"/>
              </a:endParaRPr>
            </a:p>
          </p:txBody>
        </p:sp>
      </p:grpSp>
      <p:pic>
        <p:nvPicPr>
          <p:cNvPr id="10" name="Picture 14">
            <a:extLst>
              <a:ext uri="{FF2B5EF4-FFF2-40B4-BE49-F238E27FC236}">
                <a16:creationId xmlns:a16="http://schemas.microsoft.com/office/drawing/2014/main" id="{B4430073-3C94-4CFD-9EC0-DC019B8003E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>
            <a:off x="544633" y="9334500"/>
            <a:ext cx="1440629" cy="9525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D796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908761" cy="10287000"/>
          </a:xfrm>
          <a:prstGeom prst="rect">
            <a:avLst/>
          </a:prstGeom>
          <a:solidFill>
            <a:srgbClr val="FFFFFF"/>
          </a:solidFill>
        </p:spPr>
        <p:txBody>
          <a:bodyPr/>
          <a:lstStyle/>
          <a:p>
            <a:endParaRPr lang="en-GB"/>
          </a:p>
        </p:txBody>
      </p:sp>
      <p:sp>
        <p:nvSpPr>
          <p:cNvPr id="3" name="AutoShape 3"/>
          <p:cNvSpPr/>
          <p:nvPr/>
        </p:nvSpPr>
        <p:spPr>
          <a:xfrm>
            <a:off x="14917194" y="3392931"/>
            <a:ext cx="1753429" cy="1938326"/>
          </a:xfrm>
          <a:prstGeom prst="rect">
            <a:avLst/>
          </a:prstGeom>
          <a:solidFill>
            <a:srgbClr val="C9E265"/>
          </a:solidFill>
        </p:spPr>
        <p:txBody>
          <a:bodyPr/>
          <a:lstStyle/>
          <a:p>
            <a:endParaRPr lang="en-GB"/>
          </a:p>
        </p:txBody>
      </p:sp>
      <p:grpSp>
        <p:nvGrpSpPr>
          <p:cNvPr id="18" name="مجموعة 17">
            <a:extLst>
              <a:ext uri="{FF2B5EF4-FFF2-40B4-BE49-F238E27FC236}">
                <a16:creationId xmlns:a16="http://schemas.microsoft.com/office/drawing/2014/main" id="{0CD693FC-76A4-4A1D-BAE3-D808AE59DF86}"/>
              </a:ext>
            </a:extLst>
          </p:cNvPr>
          <p:cNvGrpSpPr/>
          <p:nvPr/>
        </p:nvGrpSpPr>
        <p:grpSpPr>
          <a:xfrm>
            <a:off x="13633076" y="555618"/>
            <a:ext cx="4321664" cy="1650131"/>
            <a:chOff x="13633076" y="715638"/>
            <a:chExt cx="4321664" cy="1650131"/>
          </a:xfrm>
        </p:grpSpPr>
        <p:grpSp>
          <p:nvGrpSpPr>
            <p:cNvPr id="4" name="Group 4"/>
            <p:cNvGrpSpPr/>
            <p:nvPr/>
          </p:nvGrpSpPr>
          <p:grpSpPr>
            <a:xfrm>
              <a:off x="13633076" y="715638"/>
              <a:ext cx="4321664" cy="1650131"/>
              <a:chOff x="0" y="0"/>
              <a:chExt cx="1913890" cy="730776"/>
            </a:xfrm>
          </p:grpSpPr>
          <p:sp>
            <p:nvSpPr>
              <p:cNvPr id="5" name="Freeform 5"/>
              <p:cNvSpPr/>
              <p:nvPr/>
            </p:nvSpPr>
            <p:spPr>
              <a:xfrm>
                <a:off x="0" y="0"/>
                <a:ext cx="1913890" cy="730776"/>
              </a:xfrm>
              <a:custGeom>
                <a:avLst/>
                <a:gdLst/>
                <a:ahLst/>
                <a:cxnLst/>
                <a:rect l="l" t="t" r="r" b="b"/>
                <a:pathLst>
                  <a:path w="1913890" h="730776">
                    <a:moveTo>
                      <a:pt x="0" y="0"/>
                    </a:moveTo>
                    <a:lnTo>
                      <a:pt x="1913890" y="0"/>
                    </a:lnTo>
                    <a:lnTo>
                      <a:pt x="1913890" y="730776"/>
                    </a:lnTo>
                    <a:lnTo>
                      <a:pt x="0" y="730776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/>
              <a:lstStyle/>
              <a:p>
                <a:endParaRPr lang="en-GB"/>
              </a:p>
            </p:txBody>
          </p:sp>
        </p:grpSp>
        <p:pic>
          <p:nvPicPr>
            <p:cNvPr id="6" name="Picture 6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>
            <a:xfrm>
              <a:off x="16099743" y="715638"/>
              <a:ext cx="1483609" cy="1511959"/>
            </a:xfrm>
            <a:prstGeom prst="rect">
              <a:avLst/>
            </a:prstGeom>
          </p:spPr>
        </p:pic>
        <p:pic>
          <p:nvPicPr>
            <p:cNvPr id="7" name="Picture 7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>
            <a:xfrm>
              <a:off x="14310299" y="715638"/>
              <a:ext cx="1483609" cy="1511959"/>
            </a:xfrm>
            <a:prstGeom prst="rect">
              <a:avLst/>
            </a:prstGeom>
          </p:spPr>
        </p:pic>
      </p:grpSp>
      <p:grpSp>
        <p:nvGrpSpPr>
          <p:cNvPr id="19" name="مجموعة 18">
            <a:extLst>
              <a:ext uri="{FF2B5EF4-FFF2-40B4-BE49-F238E27FC236}">
                <a16:creationId xmlns:a16="http://schemas.microsoft.com/office/drawing/2014/main" id="{A4F50034-B31E-4AFF-89EF-A8B3494BCDA3}"/>
              </a:ext>
            </a:extLst>
          </p:cNvPr>
          <p:cNvGrpSpPr/>
          <p:nvPr/>
        </p:nvGrpSpPr>
        <p:grpSpPr>
          <a:xfrm>
            <a:off x="551776" y="655037"/>
            <a:ext cx="12007808" cy="2541585"/>
            <a:chOff x="551776" y="655037"/>
            <a:chExt cx="12007808" cy="2541585"/>
          </a:xfrm>
        </p:grpSpPr>
        <p:grpSp>
          <p:nvGrpSpPr>
            <p:cNvPr id="8" name="Group 8"/>
            <p:cNvGrpSpPr/>
            <p:nvPr/>
          </p:nvGrpSpPr>
          <p:grpSpPr>
            <a:xfrm>
              <a:off x="551776" y="655037"/>
              <a:ext cx="12007808" cy="2541585"/>
              <a:chOff x="0" y="0"/>
              <a:chExt cx="4380481" cy="927177"/>
            </a:xfrm>
          </p:grpSpPr>
          <p:sp>
            <p:nvSpPr>
              <p:cNvPr id="9" name="Freeform 9"/>
              <p:cNvSpPr/>
              <p:nvPr/>
            </p:nvSpPr>
            <p:spPr>
              <a:xfrm>
                <a:off x="0" y="0"/>
                <a:ext cx="4380481" cy="927177"/>
              </a:xfrm>
              <a:custGeom>
                <a:avLst/>
                <a:gdLst/>
                <a:ahLst/>
                <a:cxnLst/>
                <a:rect l="l" t="t" r="r" b="b"/>
                <a:pathLst>
                  <a:path w="4380481" h="927177">
                    <a:moveTo>
                      <a:pt x="0" y="0"/>
                    </a:moveTo>
                    <a:lnTo>
                      <a:pt x="4380481" y="0"/>
                    </a:lnTo>
                    <a:lnTo>
                      <a:pt x="4380481" y="927177"/>
                    </a:lnTo>
                    <a:lnTo>
                      <a:pt x="0" y="927177"/>
                    </a:lnTo>
                    <a:close/>
                  </a:path>
                </a:pathLst>
              </a:custGeom>
              <a:solidFill>
                <a:srgbClr val="F5E2E5"/>
              </a:solidFill>
            </p:spPr>
            <p:txBody>
              <a:bodyPr/>
              <a:lstStyle/>
              <a:p>
                <a:endParaRPr lang="en-GB"/>
              </a:p>
            </p:txBody>
          </p:sp>
        </p:grpSp>
        <p:sp>
          <p:nvSpPr>
            <p:cNvPr id="10" name="TextBox 10"/>
            <p:cNvSpPr txBox="1"/>
            <p:nvPr/>
          </p:nvSpPr>
          <p:spPr>
            <a:xfrm>
              <a:off x="1428490" y="847965"/>
              <a:ext cx="11005531" cy="210314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8230"/>
                </a:lnSpc>
              </a:pPr>
              <a:r>
                <a:rPr lang="en-US" sz="6600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أوامر الله تعالى لعباده تحقق لهم الخير في الدنيا والسعادة في الآخرة</a:t>
              </a:r>
            </a:p>
          </p:txBody>
        </p:sp>
      </p:grpSp>
      <p:pic>
        <p:nvPicPr>
          <p:cNvPr id="11" name="Picture 1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665081" y="1944811"/>
            <a:ext cx="1483609" cy="1511959"/>
          </a:xfrm>
          <a:prstGeom prst="rect">
            <a:avLst/>
          </a:prstGeom>
        </p:spPr>
      </p:pic>
      <p:grpSp>
        <p:nvGrpSpPr>
          <p:cNvPr id="20" name="مجموعة 19">
            <a:extLst>
              <a:ext uri="{FF2B5EF4-FFF2-40B4-BE49-F238E27FC236}">
                <a16:creationId xmlns:a16="http://schemas.microsoft.com/office/drawing/2014/main" id="{50496757-3914-4626-A5E3-476B9A0516C5}"/>
              </a:ext>
            </a:extLst>
          </p:cNvPr>
          <p:cNvGrpSpPr/>
          <p:nvPr/>
        </p:nvGrpSpPr>
        <p:grpSpPr>
          <a:xfrm>
            <a:off x="8062126" y="3580688"/>
            <a:ext cx="4115753" cy="1562812"/>
            <a:chOff x="8062126" y="3580688"/>
            <a:chExt cx="4115753" cy="1562812"/>
          </a:xfrm>
        </p:grpSpPr>
        <p:grpSp>
          <p:nvGrpSpPr>
            <p:cNvPr id="12" name="Group 12"/>
            <p:cNvGrpSpPr/>
            <p:nvPr/>
          </p:nvGrpSpPr>
          <p:grpSpPr>
            <a:xfrm>
              <a:off x="8062126" y="3580688"/>
              <a:ext cx="4115753" cy="1562812"/>
              <a:chOff x="0" y="0"/>
              <a:chExt cx="1501438" cy="570118"/>
            </a:xfrm>
          </p:grpSpPr>
          <p:sp>
            <p:nvSpPr>
              <p:cNvPr id="13" name="Freeform 13"/>
              <p:cNvSpPr/>
              <p:nvPr/>
            </p:nvSpPr>
            <p:spPr>
              <a:xfrm>
                <a:off x="0" y="0"/>
                <a:ext cx="1501438" cy="570118"/>
              </a:xfrm>
              <a:custGeom>
                <a:avLst/>
                <a:gdLst/>
                <a:ahLst/>
                <a:cxnLst/>
                <a:rect l="l" t="t" r="r" b="b"/>
                <a:pathLst>
                  <a:path w="1501438" h="570118">
                    <a:moveTo>
                      <a:pt x="0" y="0"/>
                    </a:moveTo>
                    <a:lnTo>
                      <a:pt x="1501438" y="0"/>
                    </a:lnTo>
                    <a:lnTo>
                      <a:pt x="1501438" y="570118"/>
                    </a:lnTo>
                    <a:lnTo>
                      <a:pt x="0" y="570118"/>
                    </a:lnTo>
                    <a:close/>
                  </a:path>
                </a:pathLst>
              </a:custGeom>
              <a:solidFill>
                <a:srgbClr val="FFDE59"/>
              </a:solidFill>
            </p:spPr>
            <p:txBody>
              <a:bodyPr/>
              <a:lstStyle/>
              <a:p>
                <a:endParaRPr lang="en-GB"/>
              </a:p>
            </p:txBody>
          </p:sp>
        </p:grpSp>
        <p:sp>
          <p:nvSpPr>
            <p:cNvPr id="16" name="TextBox 16"/>
            <p:cNvSpPr txBox="1"/>
            <p:nvPr/>
          </p:nvSpPr>
          <p:spPr>
            <a:xfrm>
              <a:off x="8167870" y="3776674"/>
              <a:ext cx="3904264" cy="103105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7208"/>
                </a:lnSpc>
              </a:pPr>
              <a:r>
                <a:rPr lang="en-US" sz="8800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وضحي ذلك</a:t>
              </a:r>
            </a:p>
          </p:txBody>
        </p:sp>
      </p:grpSp>
      <p:grpSp>
        <p:nvGrpSpPr>
          <p:cNvPr id="21" name="مجموعة 20">
            <a:extLst>
              <a:ext uri="{FF2B5EF4-FFF2-40B4-BE49-F238E27FC236}">
                <a16:creationId xmlns:a16="http://schemas.microsoft.com/office/drawing/2014/main" id="{A59A8A8D-AA37-4630-8C48-2D66611C4F95}"/>
              </a:ext>
            </a:extLst>
          </p:cNvPr>
          <p:cNvGrpSpPr/>
          <p:nvPr/>
        </p:nvGrpSpPr>
        <p:grpSpPr>
          <a:xfrm>
            <a:off x="551776" y="6110037"/>
            <a:ext cx="11892771" cy="3774014"/>
            <a:chOff x="551776" y="6110037"/>
            <a:chExt cx="11892771" cy="3774014"/>
          </a:xfrm>
        </p:grpSpPr>
        <p:grpSp>
          <p:nvGrpSpPr>
            <p:cNvPr id="14" name="Group 14"/>
            <p:cNvGrpSpPr/>
            <p:nvPr/>
          </p:nvGrpSpPr>
          <p:grpSpPr>
            <a:xfrm>
              <a:off x="551776" y="6110037"/>
              <a:ext cx="11892771" cy="3774014"/>
              <a:chOff x="0" y="0"/>
              <a:chExt cx="4266274" cy="1353846"/>
            </a:xfrm>
          </p:grpSpPr>
          <p:sp>
            <p:nvSpPr>
              <p:cNvPr id="15" name="Freeform 15"/>
              <p:cNvSpPr/>
              <p:nvPr/>
            </p:nvSpPr>
            <p:spPr>
              <a:xfrm>
                <a:off x="0" y="0"/>
                <a:ext cx="4266274" cy="1353846"/>
              </a:xfrm>
              <a:custGeom>
                <a:avLst/>
                <a:gdLst/>
                <a:ahLst/>
                <a:cxnLst/>
                <a:rect l="l" t="t" r="r" b="b"/>
                <a:pathLst>
                  <a:path w="4266274" h="1353846">
                    <a:moveTo>
                      <a:pt x="0" y="0"/>
                    </a:moveTo>
                    <a:lnTo>
                      <a:pt x="4266274" y="0"/>
                    </a:lnTo>
                    <a:lnTo>
                      <a:pt x="4266274" y="1353846"/>
                    </a:lnTo>
                    <a:lnTo>
                      <a:pt x="0" y="1353846"/>
                    </a:lnTo>
                    <a:close/>
                  </a:path>
                </a:pathLst>
              </a:custGeom>
              <a:solidFill>
                <a:srgbClr val="DDD8D4"/>
              </a:solidFill>
            </p:spPr>
            <p:txBody>
              <a:bodyPr/>
              <a:lstStyle/>
              <a:p>
                <a:endParaRPr lang="en-GB"/>
              </a:p>
            </p:txBody>
          </p:sp>
        </p:grpSp>
        <p:sp>
          <p:nvSpPr>
            <p:cNvPr id="17" name="TextBox 17"/>
            <p:cNvSpPr txBox="1"/>
            <p:nvPr/>
          </p:nvSpPr>
          <p:spPr>
            <a:xfrm>
              <a:off x="665081" y="6210165"/>
              <a:ext cx="11768940" cy="346248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9020"/>
                </a:lnSpc>
              </a:pPr>
              <a:r>
                <a:rPr lang="en-US" sz="6600" dirty="0" err="1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أن</a:t>
              </a:r>
              <a:r>
                <a:rPr lang="en-US" sz="6600" dirty="0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 </a:t>
              </a:r>
              <a:r>
                <a:rPr lang="en-US" sz="6600" dirty="0" err="1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المؤمن</a:t>
              </a:r>
              <a:r>
                <a:rPr lang="en-US" sz="6600" dirty="0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 </a:t>
              </a:r>
              <a:r>
                <a:rPr lang="en-US" sz="6600" dirty="0" err="1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حينما</a:t>
              </a:r>
              <a:r>
                <a:rPr lang="en-US" sz="6600" dirty="0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 </a:t>
              </a:r>
              <a:r>
                <a:rPr lang="en-US" sz="6600" dirty="0" err="1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يطبق</a:t>
              </a:r>
              <a:r>
                <a:rPr lang="en-US" sz="6600" dirty="0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 </a:t>
              </a:r>
              <a:r>
                <a:rPr lang="en-US" sz="6600" dirty="0" err="1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أوامر</a:t>
              </a:r>
              <a:r>
                <a:rPr lang="en-US" sz="6600" dirty="0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 </a:t>
              </a:r>
              <a:r>
                <a:rPr lang="en-US" sz="6600" dirty="0" err="1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الله</a:t>
              </a:r>
              <a:r>
                <a:rPr lang="en-US" sz="6600" dirty="0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 </a:t>
              </a:r>
              <a:r>
                <a:rPr lang="en-US" sz="6600" dirty="0" err="1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تعالى</a:t>
              </a:r>
              <a:r>
                <a:rPr lang="en-US" sz="6600" dirty="0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 </a:t>
              </a:r>
              <a:r>
                <a:rPr lang="en-US" sz="6600" dirty="0" err="1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يشعر</a:t>
              </a:r>
              <a:r>
                <a:rPr lang="en-US" sz="6600" dirty="0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 </a:t>
              </a:r>
              <a:r>
                <a:rPr lang="en-US" sz="6600" dirty="0" err="1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بطمأنينة</a:t>
              </a:r>
              <a:r>
                <a:rPr lang="en-US" sz="6600" dirty="0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 </a:t>
              </a:r>
              <a:r>
                <a:rPr lang="en-US" sz="6600" dirty="0" err="1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القلب</a:t>
              </a:r>
              <a:r>
                <a:rPr lang="en-US" sz="6600" dirty="0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 </a:t>
              </a:r>
              <a:r>
                <a:rPr lang="en-US" sz="6600" dirty="0" err="1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وسكون</a:t>
              </a:r>
              <a:r>
                <a:rPr lang="en-US" sz="6600" dirty="0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 </a:t>
              </a:r>
              <a:r>
                <a:rPr lang="en-US" sz="6600" dirty="0" err="1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النفس</a:t>
              </a:r>
              <a:r>
                <a:rPr lang="en-US" sz="6600" dirty="0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 </a:t>
              </a:r>
              <a:r>
                <a:rPr lang="en-US" sz="6600" dirty="0" err="1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وفي</a:t>
              </a:r>
              <a:r>
                <a:rPr lang="en-US" sz="6600" dirty="0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 </a:t>
              </a:r>
              <a:r>
                <a:rPr lang="en-US" sz="6600" dirty="0" err="1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الآخرة</a:t>
              </a:r>
              <a:r>
                <a:rPr lang="en-US" sz="6600" dirty="0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 </a:t>
              </a:r>
              <a:r>
                <a:rPr lang="en-US" sz="6600" dirty="0" err="1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يفوز</a:t>
              </a:r>
              <a:r>
                <a:rPr lang="en-US" sz="6600" dirty="0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 </a:t>
              </a:r>
              <a:r>
                <a:rPr lang="en-US" sz="6600" dirty="0" err="1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برضا</a:t>
              </a:r>
              <a:r>
                <a:rPr lang="en-US" sz="6600" dirty="0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 </a:t>
              </a:r>
              <a:r>
                <a:rPr lang="en-US" sz="6600" dirty="0" err="1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الله</a:t>
              </a:r>
              <a:r>
                <a:rPr lang="en-US" sz="6600" dirty="0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 </a:t>
              </a:r>
              <a:r>
                <a:rPr lang="en-US" sz="6600" dirty="0" err="1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تعالى</a:t>
              </a:r>
              <a:r>
                <a:rPr lang="en-US" sz="6600" dirty="0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 </a:t>
              </a:r>
              <a:r>
                <a:rPr lang="en-US" sz="6600" dirty="0" err="1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والفوز</a:t>
              </a:r>
              <a:r>
                <a:rPr lang="en-US" sz="6600" dirty="0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 </a:t>
              </a:r>
              <a:r>
                <a:rPr lang="en-US" sz="6600" dirty="0" err="1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بالجنة</a:t>
              </a:r>
              <a:endParaRPr lang="en-US" sz="6600" dirty="0">
                <a:solidFill>
                  <a:srgbClr val="000000"/>
                </a:solidFill>
                <a:latin typeface="Adobe Arabic" panose="02040503050201020203" pitchFamily="18" charset="-78"/>
                <a:cs typeface="Adobe Arabic" panose="02040503050201020203" pitchFamily="18" charset="-78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l="3766" t="8167" r="4598" b="24342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/>
          <a:srcRect t="3762" b="3762"/>
          <a:stretch>
            <a:fillRect/>
          </a:stretch>
        </p:blipFill>
        <p:spPr>
          <a:xfrm>
            <a:off x="1028700" y="1028700"/>
            <a:ext cx="5962547" cy="8229600"/>
          </a:xfrm>
          <a:prstGeom prst="rect">
            <a:avLst/>
          </a:prstGeom>
        </p:spPr>
      </p:pic>
      <p:grpSp>
        <p:nvGrpSpPr>
          <p:cNvPr id="4" name="Group 4"/>
          <p:cNvGrpSpPr/>
          <p:nvPr/>
        </p:nvGrpSpPr>
        <p:grpSpPr>
          <a:xfrm>
            <a:off x="10980174" y="537423"/>
            <a:ext cx="5693962" cy="988825"/>
            <a:chOff x="0" y="0"/>
            <a:chExt cx="1913890" cy="33237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1913890" cy="332370"/>
            </a:xfrm>
            <a:custGeom>
              <a:avLst/>
              <a:gdLst/>
              <a:ahLst/>
              <a:cxnLst/>
              <a:rect l="l" t="t" r="r" b="b"/>
              <a:pathLst>
                <a:path w="1913890" h="332370">
                  <a:moveTo>
                    <a:pt x="0" y="0"/>
                  </a:moveTo>
                  <a:lnTo>
                    <a:pt x="1913890" y="0"/>
                  </a:lnTo>
                  <a:lnTo>
                    <a:pt x="1913890" y="332370"/>
                  </a:lnTo>
                  <a:lnTo>
                    <a:pt x="0" y="332370"/>
                  </a:lnTo>
                  <a:close/>
                </a:path>
              </a:pathLst>
            </a:custGeom>
            <a:solidFill>
              <a:srgbClr val="E6C0AC"/>
            </a:solidFill>
          </p:spPr>
          <p:txBody>
            <a:bodyPr/>
            <a:lstStyle/>
            <a:p>
              <a:endParaRPr lang="en-GB"/>
            </a:p>
          </p:txBody>
        </p:sp>
      </p:grpSp>
      <p:sp>
        <p:nvSpPr>
          <p:cNvPr id="9" name="AutoShape 9"/>
          <p:cNvSpPr/>
          <p:nvPr/>
        </p:nvSpPr>
        <p:spPr>
          <a:xfrm>
            <a:off x="6114533" y="4174337"/>
            <a:ext cx="1753429" cy="1938326"/>
          </a:xfrm>
          <a:prstGeom prst="rect">
            <a:avLst/>
          </a:prstGeom>
          <a:solidFill>
            <a:srgbClr val="5D7963"/>
          </a:solidFill>
        </p:spPr>
        <p:txBody>
          <a:bodyPr/>
          <a:lstStyle/>
          <a:p>
            <a:endParaRPr lang="en-GB"/>
          </a:p>
        </p:txBody>
      </p:sp>
      <p:grpSp>
        <p:nvGrpSpPr>
          <p:cNvPr id="17" name="مجموعة 16">
            <a:extLst>
              <a:ext uri="{FF2B5EF4-FFF2-40B4-BE49-F238E27FC236}">
                <a16:creationId xmlns:a16="http://schemas.microsoft.com/office/drawing/2014/main" id="{096F2803-BE31-417D-A738-FC90FFDD674E}"/>
              </a:ext>
            </a:extLst>
          </p:cNvPr>
          <p:cNvGrpSpPr/>
          <p:nvPr/>
        </p:nvGrpSpPr>
        <p:grpSpPr>
          <a:xfrm>
            <a:off x="9995250" y="377403"/>
            <a:ext cx="7663810" cy="2079245"/>
            <a:chOff x="9995250" y="377403"/>
            <a:chExt cx="7663810" cy="2079245"/>
          </a:xfrm>
        </p:grpSpPr>
        <p:grpSp>
          <p:nvGrpSpPr>
            <p:cNvPr id="6" name="Group 6"/>
            <p:cNvGrpSpPr/>
            <p:nvPr/>
          </p:nvGrpSpPr>
          <p:grpSpPr>
            <a:xfrm>
              <a:off x="9995250" y="537423"/>
              <a:ext cx="7663810" cy="982554"/>
              <a:chOff x="0" y="0"/>
              <a:chExt cx="10218413" cy="1310072"/>
            </a:xfrm>
          </p:grpSpPr>
          <p:sp>
            <p:nvSpPr>
              <p:cNvPr id="7" name="TextBox 7"/>
              <p:cNvSpPr txBox="1"/>
              <p:nvPr/>
            </p:nvSpPr>
            <p:spPr>
              <a:xfrm>
                <a:off x="0" y="264511"/>
                <a:ext cx="7989073" cy="769441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 algn="r">
                  <a:lnSpc>
                    <a:spcPts val="4500"/>
                  </a:lnSpc>
                </a:pPr>
                <a:r>
                  <a:rPr lang="en-US" sz="3600" b="1" dirty="0" err="1">
                    <a:solidFill>
                      <a:srgbClr val="5D7963"/>
                    </a:solidFill>
                    <a:cs typeface="Cairo Regular"/>
                  </a:rPr>
                  <a:t>عللي</a:t>
                </a:r>
                <a:endParaRPr lang="en-US" sz="3600" b="1" dirty="0">
                  <a:solidFill>
                    <a:srgbClr val="5D7963"/>
                  </a:solidFill>
                  <a:cs typeface="Cairo Regular"/>
                </a:endParaRPr>
              </a:p>
            </p:txBody>
          </p:sp>
          <p:sp>
            <p:nvSpPr>
              <p:cNvPr id="8" name="AutoShape 8"/>
              <p:cNvSpPr/>
              <p:nvPr/>
            </p:nvSpPr>
            <p:spPr>
              <a:xfrm rot="10800000">
                <a:off x="8796858" y="0"/>
                <a:ext cx="1421555" cy="1310072"/>
              </a:xfrm>
              <a:prstGeom prst="rect">
                <a:avLst/>
              </a:prstGeom>
              <a:solidFill>
                <a:srgbClr val="5D7963">
                  <a:alpha val="9804"/>
                </a:srgbClr>
              </a:solidFill>
            </p:spPr>
            <p:txBody>
              <a:bodyPr/>
              <a:lstStyle/>
              <a:p>
                <a:endParaRPr lang="en-GB"/>
              </a:p>
            </p:txBody>
          </p:sp>
        </p:grpSp>
        <p:pic>
          <p:nvPicPr>
            <p:cNvPr id="14" name="Picture 14"/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>
            <a:xfrm>
              <a:off x="11844075" y="377403"/>
              <a:ext cx="1983080" cy="2079245"/>
            </a:xfrm>
            <a:prstGeom prst="rect">
              <a:avLst/>
            </a:prstGeom>
          </p:spPr>
        </p:pic>
      </p:grpSp>
      <p:grpSp>
        <p:nvGrpSpPr>
          <p:cNvPr id="18" name="مجموعة 17">
            <a:extLst>
              <a:ext uri="{FF2B5EF4-FFF2-40B4-BE49-F238E27FC236}">
                <a16:creationId xmlns:a16="http://schemas.microsoft.com/office/drawing/2014/main" id="{D7E8D074-EF3E-440D-82BE-6B97CB0D4CAC}"/>
              </a:ext>
            </a:extLst>
          </p:cNvPr>
          <p:cNvGrpSpPr/>
          <p:nvPr/>
        </p:nvGrpSpPr>
        <p:grpSpPr>
          <a:xfrm>
            <a:off x="7439126" y="3739046"/>
            <a:ext cx="9820174" cy="2808908"/>
            <a:chOff x="7439126" y="3739046"/>
            <a:chExt cx="9820174" cy="2808908"/>
          </a:xfrm>
        </p:grpSpPr>
        <p:grpSp>
          <p:nvGrpSpPr>
            <p:cNvPr id="10" name="Group 10"/>
            <p:cNvGrpSpPr/>
            <p:nvPr/>
          </p:nvGrpSpPr>
          <p:grpSpPr>
            <a:xfrm>
              <a:off x="7439126" y="3739046"/>
              <a:ext cx="9820174" cy="2808908"/>
              <a:chOff x="0" y="0"/>
              <a:chExt cx="4063262" cy="1162233"/>
            </a:xfrm>
          </p:grpSpPr>
          <p:sp>
            <p:nvSpPr>
              <p:cNvPr id="11" name="Freeform 11"/>
              <p:cNvSpPr/>
              <p:nvPr/>
            </p:nvSpPr>
            <p:spPr>
              <a:xfrm>
                <a:off x="0" y="0"/>
                <a:ext cx="4063262" cy="1162233"/>
              </a:xfrm>
              <a:custGeom>
                <a:avLst/>
                <a:gdLst/>
                <a:ahLst/>
                <a:cxnLst/>
                <a:rect l="l" t="t" r="r" b="b"/>
                <a:pathLst>
                  <a:path w="4063262" h="1162233">
                    <a:moveTo>
                      <a:pt x="0" y="0"/>
                    </a:moveTo>
                    <a:lnTo>
                      <a:pt x="4063262" y="0"/>
                    </a:lnTo>
                    <a:lnTo>
                      <a:pt x="4063262" y="1162233"/>
                    </a:lnTo>
                    <a:lnTo>
                      <a:pt x="0" y="1162233"/>
                    </a:lnTo>
                    <a:close/>
                  </a:path>
                </a:pathLst>
              </a:custGeom>
              <a:solidFill>
                <a:srgbClr val="FF914D"/>
              </a:solidFill>
            </p:spPr>
            <p:txBody>
              <a:bodyPr/>
              <a:lstStyle/>
              <a:p>
                <a:endParaRPr lang="en-GB"/>
              </a:p>
            </p:txBody>
          </p:sp>
        </p:grpSp>
        <p:sp>
          <p:nvSpPr>
            <p:cNvPr id="15" name="TextBox 15"/>
            <p:cNvSpPr txBox="1"/>
            <p:nvPr/>
          </p:nvSpPr>
          <p:spPr>
            <a:xfrm>
              <a:off x="7439126" y="4652327"/>
              <a:ext cx="9820174" cy="95603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7279"/>
                </a:lnSpc>
              </a:pPr>
              <a:r>
                <a:rPr lang="en-US" sz="6600">
                  <a:latin typeface="Adobe Arabic" panose="02040503050201020203" pitchFamily="18" charset="-78"/>
                  <a:cs typeface="Adobe Arabic" panose="02040503050201020203" pitchFamily="18" charset="-78"/>
                </a:rPr>
                <a:t>أمر الله تعالى المؤمنين بالتقوى؟</a:t>
              </a:r>
            </a:p>
          </p:txBody>
        </p:sp>
      </p:grpSp>
      <p:grpSp>
        <p:nvGrpSpPr>
          <p:cNvPr id="19" name="مجموعة 18">
            <a:extLst>
              <a:ext uri="{FF2B5EF4-FFF2-40B4-BE49-F238E27FC236}">
                <a16:creationId xmlns:a16="http://schemas.microsoft.com/office/drawing/2014/main" id="{B5C8C845-701A-454D-A93D-ABF340D1C412}"/>
              </a:ext>
            </a:extLst>
          </p:cNvPr>
          <p:cNvGrpSpPr/>
          <p:nvPr/>
        </p:nvGrpSpPr>
        <p:grpSpPr>
          <a:xfrm>
            <a:off x="7554182" y="7031038"/>
            <a:ext cx="10104878" cy="2227262"/>
            <a:chOff x="7554182" y="7031038"/>
            <a:chExt cx="10104878" cy="2227262"/>
          </a:xfrm>
        </p:grpSpPr>
        <p:grpSp>
          <p:nvGrpSpPr>
            <p:cNvPr id="12" name="Group 12"/>
            <p:cNvGrpSpPr/>
            <p:nvPr/>
          </p:nvGrpSpPr>
          <p:grpSpPr>
            <a:xfrm>
              <a:off x="7554182" y="7031038"/>
              <a:ext cx="10104878" cy="2227262"/>
              <a:chOff x="0" y="0"/>
              <a:chExt cx="3686287" cy="812511"/>
            </a:xfrm>
          </p:grpSpPr>
          <p:sp>
            <p:nvSpPr>
              <p:cNvPr id="13" name="Freeform 13"/>
              <p:cNvSpPr/>
              <p:nvPr/>
            </p:nvSpPr>
            <p:spPr>
              <a:xfrm>
                <a:off x="0" y="0"/>
                <a:ext cx="3686287" cy="812511"/>
              </a:xfrm>
              <a:custGeom>
                <a:avLst/>
                <a:gdLst/>
                <a:ahLst/>
                <a:cxnLst/>
                <a:rect l="l" t="t" r="r" b="b"/>
                <a:pathLst>
                  <a:path w="3686287" h="812511">
                    <a:moveTo>
                      <a:pt x="0" y="0"/>
                    </a:moveTo>
                    <a:lnTo>
                      <a:pt x="3686287" y="0"/>
                    </a:lnTo>
                    <a:lnTo>
                      <a:pt x="3686287" y="812511"/>
                    </a:lnTo>
                    <a:lnTo>
                      <a:pt x="0" y="812511"/>
                    </a:lnTo>
                    <a:close/>
                  </a:path>
                </a:pathLst>
              </a:custGeom>
              <a:solidFill>
                <a:srgbClr val="F5E2E5"/>
              </a:solidFill>
            </p:spPr>
            <p:txBody>
              <a:bodyPr/>
              <a:lstStyle/>
              <a:p>
                <a:endParaRPr lang="en-GB"/>
              </a:p>
            </p:txBody>
          </p:sp>
        </p:grpSp>
        <p:sp>
          <p:nvSpPr>
            <p:cNvPr id="16" name="TextBox 16"/>
            <p:cNvSpPr txBox="1"/>
            <p:nvPr/>
          </p:nvSpPr>
          <p:spPr>
            <a:xfrm>
              <a:off x="7554182" y="7191534"/>
              <a:ext cx="9820174" cy="95603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7279"/>
                </a:lnSpc>
              </a:pPr>
              <a:r>
                <a:rPr lang="en-US" sz="6600" dirty="0" err="1">
                  <a:latin typeface="Adobe Arabic" panose="02040503050201020203" pitchFamily="18" charset="-78"/>
                  <a:cs typeface="Adobe Arabic" panose="02040503050201020203" pitchFamily="18" charset="-78"/>
                </a:rPr>
                <a:t>لأن</a:t>
              </a:r>
              <a:r>
                <a:rPr lang="en-US" sz="6600" dirty="0">
                  <a:latin typeface="Adobe Arabic" panose="02040503050201020203" pitchFamily="18" charset="-78"/>
                  <a:cs typeface="Adobe Arabic" panose="02040503050201020203" pitchFamily="18" charset="-78"/>
                </a:rPr>
                <a:t> </a:t>
              </a:r>
              <a:r>
                <a:rPr lang="en-US" sz="6600" dirty="0" err="1">
                  <a:latin typeface="Adobe Arabic" panose="02040503050201020203" pitchFamily="18" charset="-78"/>
                  <a:cs typeface="Adobe Arabic" panose="02040503050201020203" pitchFamily="18" charset="-78"/>
                </a:rPr>
                <a:t>التقوى</a:t>
              </a:r>
              <a:r>
                <a:rPr lang="en-US" sz="6600" dirty="0">
                  <a:latin typeface="Adobe Arabic" panose="02040503050201020203" pitchFamily="18" charset="-78"/>
                  <a:cs typeface="Adobe Arabic" panose="02040503050201020203" pitchFamily="18" charset="-78"/>
                </a:rPr>
                <a:t> </a:t>
              </a:r>
              <a:r>
                <a:rPr lang="en-US" sz="6600" dirty="0" err="1">
                  <a:latin typeface="Adobe Arabic" panose="02040503050201020203" pitchFamily="18" charset="-78"/>
                  <a:cs typeface="Adobe Arabic" panose="02040503050201020203" pitchFamily="18" charset="-78"/>
                </a:rPr>
                <a:t>سبب</a:t>
              </a:r>
              <a:r>
                <a:rPr lang="en-US" sz="6600" dirty="0">
                  <a:latin typeface="Adobe Arabic" panose="02040503050201020203" pitchFamily="18" charset="-78"/>
                  <a:cs typeface="Adobe Arabic" panose="02040503050201020203" pitchFamily="18" charset="-78"/>
                </a:rPr>
                <a:t> </a:t>
              </a:r>
              <a:r>
                <a:rPr lang="en-US" sz="6600" dirty="0" err="1">
                  <a:latin typeface="Adobe Arabic" panose="02040503050201020203" pitchFamily="18" charset="-78"/>
                  <a:cs typeface="Adobe Arabic" panose="02040503050201020203" pitchFamily="18" charset="-78"/>
                </a:rPr>
                <a:t>لكل</a:t>
              </a:r>
              <a:r>
                <a:rPr lang="en-US" sz="6600" dirty="0">
                  <a:latin typeface="Adobe Arabic" panose="02040503050201020203" pitchFamily="18" charset="-78"/>
                  <a:cs typeface="Adobe Arabic" panose="02040503050201020203" pitchFamily="18" charset="-78"/>
                </a:rPr>
                <a:t> </a:t>
              </a:r>
              <a:r>
                <a:rPr lang="en-US" sz="6600" dirty="0" err="1">
                  <a:latin typeface="Adobe Arabic" panose="02040503050201020203" pitchFamily="18" charset="-78"/>
                  <a:cs typeface="Adobe Arabic" panose="02040503050201020203" pitchFamily="18" charset="-78"/>
                </a:rPr>
                <a:t>خير</a:t>
              </a:r>
              <a:r>
                <a:rPr lang="en-US" sz="6600" dirty="0">
                  <a:latin typeface="Adobe Arabic" panose="02040503050201020203" pitchFamily="18" charset="-78"/>
                  <a:cs typeface="Adobe Arabic" panose="02040503050201020203" pitchFamily="18" charset="-78"/>
                </a:rPr>
                <a:t> </a:t>
              </a:r>
              <a:r>
                <a:rPr lang="ar-OM" sz="6600" dirty="0">
                  <a:latin typeface="Adobe Arabic" panose="02040503050201020203" pitchFamily="18" charset="-78"/>
                  <a:cs typeface="Adobe Arabic" panose="02040503050201020203" pitchFamily="18" charset="-78"/>
                </a:rPr>
                <a:t>و </a:t>
              </a:r>
              <a:r>
                <a:rPr lang="en-US" sz="6600" dirty="0" err="1">
                  <a:latin typeface="Adobe Arabic" panose="02040503050201020203" pitchFamily="18" charset="-78"/>
                  <a:cs typeface="Adobe Arabic" panose="02040503050201020203" pitchFamily="18" charset="-78"/>
                </a:rPr>
                <a:t>وقاية</a:t>
              </a:r>
              <a:r>
                <a:rPr lang="en-US" sz="6600" dirty="0">
                  <a:latin typeface="Adobe Arabic" panose="02040503050201020203" pitchFamily="18" charset="-78"/>
                  <a:cs typeface="Adobe Arabic" panose="02040503050201020203" pitchFamily="18" charset="-78"/>
                </a:rPr>
                <a:t> </a:t>
              </a:r>
              <a:r>
                <a:rPr lang="en-US" sz="6600" dirty="0" err="1">
                  <a:latin typeface="Adobe Arabic" panose="02040503050201020203" pitchFamily="18" charset="-78"/>
                  <a:cs typeface="Adobe Arabic" panose="02040503050201020203" pitchFamily="18" charset="-78"/>
                </a:rPr>
                <a:t>من</a:t>
              </a:r>
              <a:r>
                <a:rPr lang="en-US" sz="6600" dirty="0">
                  <a:latin typeface="Adobe Arabic" panose="02040503050201020203" pitchFamily="18" charset="-78"/>
                  <a:cs typeface="Adobe Arabic" panose="02040503050201020203" pitchFamily="18" charset="-78"/>
                </a:rPr>
                <a:t> </a:t>
              </a:r>
              <a:r>
                <a:rPr lang="en-US" sz="6600" dirty="0" err="1">
                  <a:latin typeface="Adobe Arabic" panose="02040503050201020203" pitchFamily="18" charset="-78"/>
                  <a:cs typeface="Adobe Arabic" panose="02040503050201020203" pitchFamily="18" charset="-78"/>
                </a:rPr>
                <a:t>كل</a:t>
              </a:r>
              <a:r>
                <a:rPr lang="en-US" sz="6600" dirty="0">
                  <a:latin typeface="Adobe Arabic" panose="02040503050201020203" pitchFamily="18" charset="-78"/>
                  <a:cs typeface="Adobe Arabic" panose="02040503050201020203" pitchFamily="18" charset="-78"/>
                </a:rPr>
                <a:t> </a:t>
              </a:r>
              <a:r>
                <a:rPr lang="en-US" sz="6600" dirty="0" err="1">
                  <a:latin typeface="Adobe Arabic" panose="02040503050201020203" pitchFamily="18" charset="-78"/>
                  <a:cs typeface="Adobe Arabic" panose="02040503050201020203" pitchFamily="18" charset="-78"/>
                </a:rPr>
                <a:t>شر</a:t>
              </a:r>
              <a:endParaRPr lang="en-US" sz="6600" dirty="0">
                <a:latin typeface="Adobe Arabic" panose="02040503050201020203" pitchFamily="18" charset="-78"/>
                <a:cs typeface="Adobe Arabic" panose="02040503050201020203" pitchFamily="18" charset="-78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D796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908761" cy="10287000"/>
          </a:xfrm>
          <a:prstGeom prst="rect">
            <a:avLst/>
          </a:prstGeom>
          <a:solidFill>
            <a:srgbClr val="FFFFFF"/>
          </a:solidFill>
        </p:spPr>
        <p:txBody>
          <a:bodyPr/>
          <a:lstStyle/>
          <a:p>
            <a:endParaRPr lang="en-GB"/>
          </a:p>
        </p:txBody>
      </p:sp>
      <p:pic>
        <p:nvPicPr>
          <p:cNvPr id="8" name="Picture 8"/>
          <p:cNvPicPr>
            <a:picLocks noChangeAspect="1"/>
          </p:cNvPicPr>
          <p:nvPr/>
        </p:nvPicPr>
        <p:blipFill>
          <a:blip r:embed="rId2"/>
          <a:srcRect t="23601"/>
          <a:stretch>
            <a:fillRect/>
          </a:stretch>
        </p:blipFill>
        <p:spPr>
          <a:xfrm>
            <a:off x="1574487" y="251369"/>
            <a:ext cx="10453252" cy="4536126"/>
          </a:xfrm>
          <a:prstGeom prst="rect">
            <a:avLst/>
          </a:prstGeom>
        </p:spPr>
      </p:pic>
      <p:pic>
        <p:nvPicPr>
          <p:cNvPr id="13" name="Picture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l="28099" b="32790"/>
          <a:stretch>
            <a:fillRect/>
          </a:stretch>
        </p:blipFill>
        <p:spPr>
          <a:xfrm flipH="1">
            <a:off x="15115681" y="7863468"/>
            <a:ext cx="1987909" cy="2102919"/>
          </a:xfrm>
          <a:prstGeom prst="rect">
            <a:avLst/>
          </a:prstGeom>
        </p:spPr>
      </p:pic>
      <p:grpSp>
        <p:nvGrpSpPr>
          <p:cNvPr id="25" name="مجموعة 24">
            <a:extLst>
              <a:ext uri="{FF2B5EF4-FFF2-40B4-BE49-F238E27FC236}">
                <a16:creationId xmlns:a16="http://schemas.microsoft.com/office/drawing/2014/main" id="{473FDD78-0595-4DBC-BBDC-5412326AFFFF}"/>
              </a:ext>
            </a:extLst>
          </p:cNvPr>
          <p:cNvGrpSpPr/>
          <p:nvPr/>
        </p:nvGrpSpPr>
        <p:grpSpPr>
          <a:xfrm>
            <a:off x="14092305" y="0"/>
            <a:ext cx="3581843" cy="4064828"/>
            <a:chOff x="14092305" y="0"/>
            <a:chExt cx="3581843" cy="4064828"/>
          </a:xfrm>
        </p:grpSpPr>
        <p:sp>
          <p:nvSpPr>
            <p:cNvPr id="3" name="AutoShape 3"/>
            <p:cNvSpPr/>
            <p:nvPr/>
          </p:nvSpPr>
          <p:spPr>
            <a:xfrm>
              <a:off x="15350161" y="2126502"/>
              <a:ext cx="1753429" cy="1938326"/>
            </a:xfrm>
            <a:prstGeom prst="rect">
              <a:avLst/>
            </a:prstGeom>
            <a:solidFill>
              <a:srgbClr val="FFFFFF"/>
            </a:solidFill>
          </p:spPr>
          <p:txBody>
            <a:bodyPr/>
            <a:lstStyle/>
            <a:p>
              <a:endParaRPr lang="en-GB"/>
            </a:p>
          </p:txBody>
        </p:sp>
        <p:grpSp>
          <p:nvGrpSpPr>
            <p:cNvPr id="4" name="Group 4"/>
            <p:cNvGrpSpPr/>
            <p:nvPr/>
          </p:nvGrpSpPr>
          <p:grpSpPr>
            <a:xfrm>
              <a:off x="14111772" y="253308"/>
              <a:ext cx="3562376" cy="1360214"/>
              <a:chOff x="0" y="0"/>
              <a:chExt cx="1913890" cy="730776"/>
            </a:xfrm>
          </p:grpSpPr>
          <p:sp>
            <p:nvSpPr>
              <p:cNvPr id="5" name="Freeform 5"/>
              <p:cNvSpPr/>
              <p:nvPr/>
            </p:nvSpPr>
            <p:spPr>
              <a:xfrm>
                <a:off x="0" y="0"/>
                <a:ext cx="1913890" cy="730776"/>
              </a:xfrm>
              <a:custGeom>
                <a:avLst/>
                <a:gdLst/>
                <a:ahLst/>
                <a:cxnLst/>
                <a:rect l="l" t="t" r="r" b="b"/>
                <a:pathLst>
                  <a:path w="1913890" h="730776">
                    <a:moveTo>
                      <a:pt x="0" y="0"/>
                    </a:moveTo>
                    <a:lnTo>
                      <a:pt x="1913890" y="0"/>
                    </a:lnTo>
                    <a:lnTo>
                      <a:pt x="1913890" y="730776"/>
                    </a:lnTo>
                    <a:lnTo>
                      <a:pt x="0" y="730776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/>
              <a:lstStyle/>
              <a:p>
                <a:endParaRPr lang="en-GB"/>
              </a:p>
            </p:txBody>
          </p:sp>
        </p:grpSp>
        <p:pic>
          <p:nvPicPr>
            <p:cNvPr id="6" name="Picture 6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rcRect/>
            <a:stretch>
              <a:fillRect/>
            </a:stretch>
          </p:blipFill>
          <p:spPr>
            <a:xfrm>
              <a:off x="14092305" y="0"/>
              <a:ext cx="1257856" cy="1809865"/>
            </a:xfrm>
            <a:prstGeom prst="rect">
              <a:avLst/>
            </a:prstGeom>
          </p:spPr>
        </p:pic>
        <p:pic>
          <p:nvPicPr>
            <p:cNvPr id="7" name="Picture 7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rcRect/>
            <a:stretch>
              <a:fillRect/>
            </a:stretch>
          </p:blipFill>
          <p:spPr>
            <a:xfrm>
              <a:off x="15900319" y="2519431"/>
              <a:ext cx="808823" cy="1152468"/>
            </a:xfrm>
            <a:prstGeom prst="rect">
              <a:avLst/>
            </a:prstGeom>
          </p:spPr>
        </p:pic>
        <p:sp>
          <p:nvSpPr>
            <p:cNvPr id="19" name="TextBox 19"/>
            <p:cNvSpPr txBox="1"/>
            <p:nvPr/>
          </p:nvSpPr>
          <p:spPr>
            <a:xfrm>
              <a:off x="15471718" y="442242"/>
              <a:ext cx="1666025" cy="97911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7279"/>
                </a:lnSpc>
              </a:pPr>
              <a:r>
                <a:rPr lang="en-US" sz="7200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استنتج</a:t>
              </a:r>
            </a:p>
          </p:txBody>
        </p:sp>
      </p:grpSp>
      <p:grpSp>
        <p:nvGrpSpPr>
          <p:cNvPr id="26" name="مجموعة 25">
            <a:extLst>
              <a:ext uri="{FF2B5EF4-FFF2-40B4-BE49-F238E27FC236}">
                <a16:creationId xmlns:a16="http://schemas.microsoft.com/office/drawing/2014/main" id="{B2311621-A33F-4C23-98D3-D65765FCAB3F}"/>
              </a:ext>
            </a:extLst>
          </p:cNvPr>
          <p:cNvGrpSpPr/>
          <p:nvPr/>
        </p:nvGrpSpPr>
        <p:grpSpPr>
          <a:xfrm>
            <a:off x="13215638" y="4675133"/>
            <a:ext cx="4736105" cy="3305392"/>
            <a:chOff x="13215638" y="4675133"/>
            <a:chExt cx="4736105" cy="3305392"/>
          </a:xfrm>
        </p:grpSpPr>
        <p:grpSp>
          <p:nvGrpSpPr>
            <p:cNvPr id="9" name="Group 9"/>
            <p:cNvGrpSpPr/>
            <p:nvPr/>
          </p:nvGrpSpPr>
          <p:grpSpPr>
            <a:xfrm>
              <a:off x="13215638" y="4789093"/>
              <a:ext cx="4736105" cy="3074376"/>
              <a:chOff x="0" y="0"/>
              <a:chExt cx="1727744" cy="1121541"/>
            </a:xfrm>
          </p:grpSpPr>
          <p:sp>
            <p:nvSpPr>
              <p:cNvPr id="10" name="Freeform 10"/>
              <p:cNvSpPr/>
              <p:nvPr/>
            </p:nvSpPr>
            <p:spPr>
              <a:xfrm>
                <a:off x="0" y="0"/>
                <a:ext cx="1727744" cy="1121540"/>
              </a:xfrm>
              <a:custGeom>
                <a:avLst/>
                <a:gdLst/>
                <a:ahLst/>
                <a:cxnLst/>
                <a:rect l="l" t="t" r="r" b="b"/>
                <a:pathLst>
                  <a:path w="1727744" h="1121540">
                    <a:moveTo>
                      <a:pt x="0" y="0"/>
                    </a:moveTo>
                    <a:lnTo>
                      <a:pt x="1727744" y="0"/>
                    </a:lnTo>
                    <a:lnTo>
                      <a:pt x="1727744" y="1121540"/>
                    </a:lnTo>
                    <a:lnTo>
                      <a:pt x="0" y="1121540"/>
                    </a:lnTo>
                    <a:close/>
                  </a:path>
                </a:pathLst>
              </a:custGeom>
              <a:solidFill>
                <a:srgbClr val="F5E2E5"/>
              </a:solidFill>
            </p:spPr>
            <p:txBody>
              <a:bodyPr/>
              <a:lstStyle/>
              <a:p>
                <a:endParaRPr lang="en-GB"/>
              </a:p>
            </p:txBody>
          </p:sp>
        </p:grpSp>
        <p:sp>
          <p:nvSpPr>
            <p:cNvPr id="20" name="TextBox 20"/>
            <p:cNvSpPr txBox="1"/>
            <p:nvPr/>
          </p:nvSpPr>
          <p:spPr>
            <a:xfrm>
              <a:off x="13508685" y="4675133"/>
              <a:ext cx="4150011" cy="330539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8539"/>
                </a:lnSpc>
              </a:pPr>
              <a:r>
                <a:rPr lang="en-US" sz="8800" dirty="0" err="1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ما</a:t>
              </a:r>
              <a:r>
                <a:rPr lang="en-US" sz="8800" dirty="0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 </a:t>
              </a:r>
              <a:r>
                <a:rPr lang="en-US" sz="8800" dirty="0" err="1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الذي</a:t>
              </a:r>
              <a:r>
                <a:rPr lang="en-US" sz="8800" dirty="0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 </a:t>
              </a:r>
              <a:r>
                <a:rPr lang="en-US" sz="8800" dirty="0" err="1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تستنتجه</a:t>
              </a:r>
              <a:r>
                <a:rPr lang="en-US" sz="8800" dirty="0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 </a:t>
              </a:r>
              <a:r>
                <a:rPr lang="en-US" sz="8800" dirty="0" err="1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من</a:t>
              </a:r>
              <a:r>
                <a:rPr lang="en-US" sz="8800" dirty="0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 </a:t>
              </a:r>
              <a:r>
                <a:rPr lang="en-US" sz="8800" dirty="0" err="1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الآية</a:t>
              </a:r>
              <a:r>
                <a:rPr lang="en-US" sz="8800" dirty="0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؟</a:t>
              </a:r>
            </a:p>
          </p:txBody>
        </p:sp>
      </p:grpSp>
      <p:grpSp>
        <p:nvGrpSpPr>
          <p:cNvPr id="28" name="مجموعة 27">
            <a:extLst>
              <a:ext uri="{FF2B5EF4-FFF2-40B4-BE49-F238E27FC236}">
                <a16:creationId xmlns:a16="http://schemas.microsoft.com/office/drawing/2014/main" id="{AA71990A-FC2D-461D-834D-FBB463F537F9}"/>
              </a:ext>
            </a:extLst>
          </p:cNvPr>
          <p:cNvGrpSpPr/>
          <p:nvPr/>
        </p:nvGrpSpPr>
        <p:grpSpPr>
          <a:xfrm>
            <a:off x="8022736" y="6989522"/>
            <a:ext cx="4484985" cy="2976865"/>
            <a:chOff x="8022736" y="6989522"/>
            <a:chExt cx="4484985" cy="2976865"/>
          </a:xfrm>
        </p:grpSpPr>
        <p:grpSp>
          <p:nvGrpSpPr>
            <p:cNvPr id="11" name="Group 11"/>
            <p:cNvGrpSpPr/>
            <p:nvPr/>
          </p:nvGrpSpPr>
          <p:grpSpPr>
            <a:xfrm>
              <a:off x="8022736" y="6989522"/>
              <a:ext cx="4415320" cy="2976865"/>
              <a:chOff x="0" y="0"/>
              <a:chExt cx="1610721" cy="1085968"/>
            </a:xfrm>
          </p:grpSpPr>
          <p:sp>
            <p:nvSpPr>
              <p:cNvPr id="12" name="Freeform 12"/>
              <p:cNvSpPr/>
              <p:nvPr/>
            </p:nvSpPr>
            <p:spPr>
              <a:xfrm>
                <a:off x="0" y="0"/>
                <a:ext cx="1610720" cy="1085969"/>
              </a:xfrm>
              <a:custGeom>
                <a:avLst/>
                <a:gdLst/>
                <a:ahLst/>
                <a:cxnLst/>
                <a:rect l="l" t="t" r="r" b="b"/>
                <a:pathLst>
                  <a:path w="1610720" h="1085969">
                    <a:moveTo>
                      <a:pt x="0" y="0"/>
                    </a:moveTo>
                    <a:lnTo>
                      <a:pt x="1610720" y="0"/>
                    </a:lnTo>
                    <a:lnTo>
                      <a:pt x="1610720" y="1085969"/>
                    </a:lnTo>
                    <a:lnTo>
                      <a:pt x="0" y="1085969"/>
                    </a:lnTo>
                    <a:close/>
                  </a:path>
                </a:pathLst>
              </a:custGeom>
              <a:solidFill>
                <a:srgbClr val="FFDE59"/>
              </a:solidFill>
            </p:spPr>
            <p:txBody>
              <a:bodyPr/>
              <a:lstStyle/>
              <a:p>
                <a:endParaRPr lang="en-GB"/>
              </a:p>
            </p:txBody>
          </p:sp>
        </p:grpSp>
        <p:sp>
          <p:nvSpPr>
            <p:cNvPr id="21" name="TextBox 21"/>
            <p:cNvSpPr txBox="1"/>
            <p:nvPr/>
          </p:nvSpPr>
          <p:spPr>
            <a:xfrm>
              <a:off x="8022736" y="7385455"/>
              <a:ext cx="4484985" cy="220573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5623"/>
                </a:lnSpc>
              </a:pPr>
              <a:r>
                <a:rPr lang="en-US" sz="6000" dirty="0" err="1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المتقي</a:t>
              </a:r>
              <a:r>
                <a:rPr lang="en-US" sz="6000" dirty="0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 </a:t>
              </a:r>
              <a:r>
                <a:rPr lang="en-US" sz="6000" dirty="0" err="1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ينجيه</a:t>
              </a:r>
              <a:r>
                <a:rPr lang="en-US" sz="6000" dirty="0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 </a:t>
              </a:r>
              <a:r>
                <a:rPr lang="en-US" sz="6000" dirty="0" err="1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الله</a:t>
              </a:r>
              <a:r>
                <a:rPr lang="en-US" sz="6000" dirty="0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 </a:t>
              </a:r>
              <a:r>
                <a:rPr lang="en-US" sz="6000" dirty="0" err="1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من</a:t>
              </a:r>
              <a:r>
                <a:rPr lang="en-US" sz="6000" dirty="0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 </a:t>
              </a:r>
              <a:r>
                <a:rPr lang="en-US" sz="6000" dirty="0" err="1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الشدائد</a:t>
              </a:r>
              <a:r>
                <a:rPr lang="en-US" sz="6000" dirty="0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 </a:t>
              </a:r>
              <a:r>
                <a:rPr lang="en-US" sz="6000" dirty="0" err="1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والكرب</a:t>
              </a:r>
              <a:r>
                <a:rPr lang="en-US" sz="6000" dirty="0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 </a:t>
              </a:r>
              <a:r>
                <a:rPr lang="en-US" sz="6000" dirty="0" err="1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والمتاعب</a:t>
              </a:r>
              <a:endParaRPr lang="en-US" sz="6000" dirty="0">
                <a:solidFill>
                  <a:srgbClr val="000000"/>
                </a:solidFill>
                <a:latin typeface="Adobe Arabic" panose="02040503050201020203" pitchFamily="18" charset="-78"/>
                <a:cs typeface="Adobe Arabic" panose="02040503050201020203" pitchFamily="18" charset="-78"/>
              </a:endParaRPr>
            </a:p>
          </p:txBody>
        </p:sp>
      </p:grpSp>
      <p:grpSp>
        <p:nvGrpSpPr>
          <p:cNvPr id="29" name="مجموعة 28">
            <a:extLst>
              <a:ext uri="{FF2B5EF4-FFF2-40B4-BE49-F238E27FC236}">
                <a16:creationId xmlns:a16="http://schemas.microsoft.com/office/drawing/2014/main" id="{A00CCFAB-DEED-4DD3-A918-FF435411BBC9}"/>
              </a:ext>
            </a:extLst>
          </p:cNvPr>
          <p:cNvGrpSpPr/>
          <p:nvPr/>
        </p:nvGrpSpPr>
        <p:grpSpPr>
          <a:xfrm>
            <a:off x="3295286" y="6989522"/>
            <a:ext cx="4415320" cy="2976865"/>
            <a:chOff x="1574487" y="6989522"/>
            <a:chExt cx="4415320" cy="2976865"/>
          </a:xfrm>
        </p:grpSpPr>
        <p:grpSp>
          <p:nvGrpSpPr>
            <p:cNvPr id="14" name="Group 14"/>
            <p:cNvGrpSpPr/>
            <p:nvPr/>
          </p:nvGrpSpPr>
          <p:grpSpPr>
            <a:xfrm>
              <a:off x="1574487" y="6989522"/>
              <a:ext cx="4415320" cy="2976865"/>
              <a:chOff x="0" y="0"/>
              <a:chExt cx="1610721" cy="1085968"/>
            </a:xfrm>
          </p:grpSpPr>
          <p:sp>
            <p:nvSpPr>
              <p:cNvPr id="15" name="Freeform 15"/>
              <p:cNvSpPr/>
              <p:nvPr/>
            </p:nvSpPr>
            <p:spPr>
              <a:xfrm>
                <a:off x="0" y="0"/>
                <a:ext cx="1610720" cy="1085969"/>
              </a:xfrm>
              <a:custGeom>
                <a:avLst/>
                <a:gdLst/>
                <a:ahLst/>
                <a:cxnLst/>
                <a:rect l="l" t="t" r="r" b="b"/>
                <a:pathLst>
                  <a:path w="1610720" h="1085969">
                    <a:moveTo>
                      <a:pt x="0" y="0"/>
                    </a:moveTo>
                    <a:lnTo>
                      <a:pt x="1610720" y="0"/>
                    </a:lnTo>
                    <a:lnTo>
                      <a:pt x="1610720" y="1085969"/>
                    </a:lnTo>
                    <a:lnTo>
                      <a:pt x="0" y="1085969"/>
                    </a:lnTo>
                    <a:close/>
                  </a:path>
                </a:pathLst>
              </a:custGeom>
              <a:solidFill>
                <a:srgbClr val="FFDE59"/>
              </a:solidFill>
            </p:spPr>
            <p:txBody>
              <a:bodyPr/>
              <a:lstStyle/>
              <a:p>
                <a:endParaRPr lang="en-GB"/>
              </a:p>
            </p:txBody>
          </p:sp>
        </p:grpSp>
        <p:sp>
          <p:nvSpPr>
            <p:cNvPr id="22" name="TextBox 22"/>
            <p:cNvSpPr txBox="1"/>
            <p:nvPr/>
          </p:nvSpPr>
          <p:spPr>
            <a:xfrm>
              <a:off x="1574487" y="7077025"/>
              <a:ext cx="4415320" cy="278153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5428"/>
                </a:lnSpc>
              </a:pPr>
              <a:r>
                <a:rPr lang="en-US" sz="5400" dirty="0" err="1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ييسر</a:t>
              </a:r>
              <a:r>
                <a:rPr lang="en-US" sz="5400" dirty="0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 </a:t>
              </a:r>
              <a:r>
                <a:rPr lang="en-US" sz="5400" dirty="0" err="1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الله</a:t>
              </a:r>
              <a:r>
                <a:rPr lang="en-US" sz="5400" dirty="0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 </a:t>
              </a:r>
              <a:r>
                <a:rPr lang="en-US" sz="5400" dirty="0" err="1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تعالى</a:t>
              </a:r>
              <a:r>
                <a:rPr lang="en-US" sz="5400" dirty="0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 </a:t>
              </a:r>
              <a:r>
                <a:rPr lang="en-US" sz="5400" dirty="0" err="1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أمر</a:t>
              </a:r>
              <a:r>
                <a:rPr lang="en-US" sz="5400" dirty="0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 </a:t>
              </a:r>
              <a:r>
                <a:rPr lang="en-US" sz="5400" dirty="0" err="1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المتقي</a:t>
              </a:r>
              <a:r>
                <a:rPr lang="en-US" sz="5400" dirty="0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 </a:t>
              </a:r>
              <a:r>
                <a:rPr lang="en-US" sz="5400" dirty="0" err="1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ويفتح</a:t>
              </a:r>
              <a:r>
                <a:rPr lang="en-US" sz="5400" dirty="0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 </a:t>
              </a:r>
              <a:r>
                <a:rPr lang="en-US" sz="5400" dirty="0" err="1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له</a:t>
              </a:r>
              <a:r>
                <a:rPr lang="en-US" sz="5400" dirty="0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 </a:t>
              </a:r>
              <a:r>
                <a:rPr lang="en-US" sz="5400" dirty="0" err="1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أبواب</a:t>
              </a:r>
              <a:r>
                <a:rPr lang="en-US" sz="5400" dirty="0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 </a:t>
              </a:r>
              <a:r>
                <a:rPr lang="en-US" sz="5400" dirty="0" err="1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الرزق</a:t>
              </a:r>
              <a:r>
                <a:rPr lang="en-US" sz="5400" dirty="0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 </a:t>
              </a:r>
              <a:r>
                <a:rPr lang="en-US" sz="5400" dirty="0" err="1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ويبارك</a:t>
              </a:r>
              <a:r>
                <a:rPr lang="en-US" sz="5400" dirty="0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 </a:t>
              </a:r>
              <a:r>
                <a:rPr lang="en-US" sz="5400" dirty="0" err="1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له</a:t>
              </a:r>
              <a:r>
                <a:rPr lang="en-US" sz="5400" dirty="0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 </a:t>
              </a:r>
              <a:r>
                <a:rPr lang="en-US" sz="5400" dirty="0" err="1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فيه</a:t>
              </a:r>
              <a:r>
                <a:rPr lang="en-US" sz="5400" dirty="0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 </a:t>
              </a:r>
              <a:r>
                <a:rPr lang="en-US" sz="5400" dirty="0" err="1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من</a:t>
              </a:r>
              <a:r>
                <a:rPr lang="en-US" sz="5400" dirty="0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 </a:t>
              </a:r>
              <a:r>
                <a:rPr lang="en-US" sz="5400" dirty="0" err="1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حيث</a:t>
              </a:r>
              <a:r>
                <a:rPr lang="en-US" sz="5400" dirty="0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 </a:t>
              </a:r>
              <a:r>
                <a:rPr lang="en-US" sz="5400" dirty="0" err="1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لا</a:t>
              </a:r>
              <a:r>
                <a:rPr lang="en-US" sz="5400" dirty="0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 </a:t>
              </a:r>
              <a:r>
                <a:rPr lang="en-US" sz="5400" dirty="0" err="1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يدري</a:t>
              </a:r>
              <a:r>
                <a:rPr lang="en-US" sz="5400" dirty="0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 </a:t>
              </a:r>
            </a:p>
          </p:txBody>
        </p:sp>
      </p:grpSp>
      <p:grpSp>
        <p:nvGrpSpPr>
          <p:cNvPr id="27" name="مجموعة 26">
            <a:extLst>
              <a:ext uri="{FF2B5EF4-FFF2-40B4-BE49-F238E27FC236}">
                <a16:creationId xmlns:a16="http://schemas.microsoft.com/office/drawing/2014/main" id="{B8874796-B34B-4A92-9978-60562341482D}"/>
              </a:ext>
            </a:extLst>
          </p:cNvPr>
          <p:cNvGrpSpPr/>
          <p:nvPr/>
        </p:nvGrpSpPr>
        <p:grpSpPr>
          <a:xfrm>
            <a:off x="1574484" y="4794800"/>
            <a:ext cx="10453255" cy="2246128"/>
            <a:chOff x="3087315" y="4794800"/>
            <a:chExt cx="8158244" cy="2246128"/>
          </a:xfrm>
        </p:grpSpPr>
        <p:grpSp>
          <p:nvGrpSpPr>
            <p:cNvPr id="16" name="Group 16"/>
            <p:cNvGrpSpPr/>
            <p:nvPr/>
          </p:nvGrpSpPr>
          <p:grpSpPr>
            <a:xfrm>
              <a:off x="3087315" y="4909100"/>
              <a:ext cx="8158244" cy="954283"/>
              <a:chOff x="0" y="0"/>
              <a:chExt cx="2184040" cy="255471"/>
            </a:xfrm>
          </p:grpSpPr>
          <p:sp>
            <p:nvSpPr>
              <p:cNvPr id="17" name="Freeform 17"/>
              <p:cNvSpPr/>
              <p:nvPr/>
            </p:nvSpPr>
            <p:spPr>
              <a:xfrm>
                <a:off x="0" y="0"/>
                <a:ext cx="2184040" cy="255471"/>
              </a:xfrm>
              <a:custGeom>
                <a:avLst/>
                <a:gdLst/>
                <a:ahLst/>
                <a:cxnLst/>
                <a:rect l="l" t="t" r="r" b="b"/>
                <a:pathLst>
                  <a:path w="2184040" h="255471">
                    <a:moveTo>
                      <a:pt x="0" y="0"/>
                    </a:moveTo>
                    <a:lnTo>
                      <a:pt x="2184040" y="0"/>
                    </a:lnTo>
                    <a:lnTo>
                      <a:pt x="2184040" y="255471"/>
                    </a:lnTo>
                    <a:lnTo>
                      <a:pt x="0" y="255471"/>
                    </a:lnTo>
                    <a:close/>
                  </a:path>
                </a:pathLst>
              </a:custGeom>
              <a:solidFill>
                <a:srgbClr val="DDD8D4"/>
              </a:solidFill>
            </p:spPr>
            <p:txBody>
              <a:bodyPr/>
              <a:lstStyle/>
              <a:p>
                <a:endParaRPr lang="en-GB"/>
              </a:p>
            </p:txBody>
          </p:sp>
        </p:grpSp>
        <p:sp>
          <p:nvSpPr>
            <p:cNvPr id="23" name="TextBox 23"/>
            <p:cNvSpPr txBox="1"/>
            <p:nvPr/>
          </p:nvSpPr>
          <p:spPr>
            <a:xfrm>
              <a:off x="3782147" y="4794800"/>
              <a:ext cx="6768579" cy="224612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8542"/>
                </a:lnSpc>
              </a:pPr>
              <a:r>
                <a:rPr lang="en-US" sz="8800" dirty="0" err="1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أن</a:t>
              </a:r>
              <a:r>
                <a:rPr lang="en-US" sz="8800" dirty="0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 </a:t>
              </a:r>
              <a:r>
                <a:rPr lang="en-US" sz="8800" dirty="0" err="1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للتقوى</a:t>
              </a:r>
              <a:r>
                <a:rPr lang="en-US" sz="8800" dirty="0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 </a:t>
              </a:r>
              <a:r>
                <a:rPr lang="en-US" sz="8800" dirty="0" err="1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فوائد</a:t>
              </a:r>
              <a:r>
                <a:rPr lang="ar-OM" sz="8800" dirty="0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 وآثار</a:t>
              </a:r>
              <a:r>
                <a:rPr lang="en-US" sz="8800" dirty="0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 </a:t>
              </a:r>
              <a:r>
                <a:rPr lang="en-US" sz="8800" dirty="0" err="1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عظيمة</a:t>
              </a:r>
              <a:endParaRPr lang="en-US" sz="8800" dirty="0">
                <a:solidFill>
                  <a:srgbClr val="000000"/>
                </a:solidFill>
                <a:latin typeface="Adobe Arabic" panose="02040503050201020203" pitchFamily="18" charset="-78"/>
                <a:cs typeface="Adobe Arabic" panose="02040503050201020203" pitchFamily="18" charset="-78"/>
              </a:endParaRPr>
            </a:p>
          </p:txBody>
        </p:sp>
      </p:grpSp>
      <p:pic>
        <p:nvPicPr>
          <p:cNvPr id="24" name="Picture 24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>
            <a:fillRect/>
          </a:stretch>
        </p:blipFill>
        <p:spPr>
          <a:xfrm rot="6729520" flipV="1">
            <a:off x="6599312" y="6092897"/>
            <a:ext cx="1956998" cy="842118"/>
          </a:xfrm>
          <a:prstGeom prst="rect">
            <a:avLst/>
          </a:prstGeom>
        </p:spPr>
      </p:pic>
      <p:pic>
        <p:nvPicPr>
          <p:cNvPr id="18" name="Picture 18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>
            <a:fillRect/>
          </a:stretch>
        </p:blipFill>
        <p:spPr>
          <a:xfrm rot="3003354">
            <a:off x="8199425" y="5933483"/>
            <a:ext cx="2242681" cy="842118"/>
          </a:xfrm>
          <a:prstGeom prst="rect">
            <a:avLst/>
          </a:prstGeom>
        </p:spPr>
      </p:pic>
      <p:sp>
        <p:nvSpPr>
          <p:cNvPr id="31" name="مستطيل 30">
            <a:extLst>
              <a:ext uri="{FF2B5EF4-FFF2-40B4-BE49-F238E27FC236}">
                <a16:creationId xmlns:a16="http://schemas.microsoft.com/office/drawing/2014/main" id="{38FD8463-2162-45F6-95DB-89A23BB6F43B}"/>
              </a:ext>
            </a:extLst>
          </p:cNvPr>
          <p:cNvSpPr/>
          <p:nvPr/>
        </p:nvSpPr>
        <p:spPr>
          <a:xfrm>
            <a:off x="336257" y="7459769"/>
            <a:ext cx="1775485" cy="2308324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ar-OM" sz="4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dobe Arabic" panose="02040503050201020203" pitchFamily="18" charset="-78"/>
                <a:cs typeface="Adobe Arabic" panose="02040503050201020203" pitchFamily="18" charset="-78"/>
              </a:rPr>
              <a:t>أ</a:t>
            </a:r>
            <a:r>
              <a:rPr lang="ar-OM" sz="4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dobe Arabic" panose="02040503050201020203" pitchFamily="18" charset="-78"/>
                <a:cs typeface="Adobe Arabic" panose="02040503050201020203" pitchFamily="18" charset="-78"/>
              </a:rPr>
              <a:t>ن يكون كسبه حلال</a:t>
            </a:r>
            <a:endParaRPr lang="ar-SA" sz="48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sp>
        <p:nvSpPr>
          <p:cNvPr id="30" name="سهم: لليسار 29">
            <a:extLst>
              <a:ext uri="{FF2B5EF4-FFF2-40B4-BE49-F238E27FC236}">
                <a16:creationId xmlns:a16="http://schemas.microsoft.com/office/drawing/2014/main" id="{100D1C4F-5585-46CB-A257-374B45CC3449}"/>
              </a:ext>
            </a:extLst>
          </p:cNvPr>
          <p:cNvSpPr/>
          <p:nvPr/>
        </p:nvSpPr>
        <p:spPr>
          <a:xfrm>
            <a:off x="2111742" y="7436861"/>
            <a:ext cx="1295040" cy="2154326"/>
          </a:xfrm>
          <a:prstGeom prst="lef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OM" sz="4000" b="1" dirty="0">
                <a:solidFill>
                  <a:schemeClr val="tx1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بشرط</a:t>
            </a:r>
            <a:endParaRPr lang="en-AE" sz="4000" b="1" dirty="0">
              <a:solidFill>
                <a:schemeClr val="tx1"/>
              </a:solidFill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l="19295" r="19295"/>
          <a:stretch>
            <a:fillRect/>
          </a:stretch>
        </p:blipFill>
        <p:spPr>
          <a:xfrm>
            <a:off x="7512746" y="-1557063"/>
            <a:ext cx="10775254" cy="13401124"/>
          </a:xfrm>
          <a:prstGeom prst="rect">
            <a:avLst/>
          </a:prstGeom>
        </p:spPr>
      </p:pic>
      <p:grpSp>
        <p:nvGrpSpPr>
          <p:cNvPr id="5" name="Group 5"/>
          <p:cNvGrpSpPr/>
          <p:nvPr/>
        </p:nvGrpSpPr>
        <p:grpSpPr>
          <a:xfrm>
            <a:off x="-1986831" y="0"/>
            <a:ext cx="11130831" cy="10901332"/>
            <a:chOff x="0" y="0"/>
            <a:chExt cx="1954182" cy="191389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1954182" cy="1913890"/>
            </a:xfrm>
            <a:custGeom>
              <a:avLst/>
              <a:gdLst/>
              <a:ahLst/>
              <a:cxnLst/>
              <a:rect l="l" t="t" r="r" b="b"/>
              <a:pathLst>
                <a:path w="1954182" h="1913890">
                  <a:moveTo>
                    <a:pt x="0" y="0"/>
                  </a:moveTo>
                  <a:lnTo>
                    <a:pt x="1954182" y="0"/>
                  </a:lnTo>
                  <a:lnTo>
                    <a:pt x="1954182" y="1913890"/>
                  </a:lnTo>
                  <a:lnTo>
                    <a:pt x="0" y="1913890"/>
                  </a:lnTo>
                  <a:close/>
                </a:path>
              </a:pathLst>
            </a:custGeom>
            <a:solidFill>
              <a:srgbClr val="5D7963"/>
            </a:solidFill>
          </p:spPr>
          <p:txBody>
            <a:bodyPr/>
            <a:lstStyle/>
            <a:p>
              <a:endParaRPr lang="en-GB"/>
            </a:p>
          </p:txBody>
        </p:sp>
      </p:grpSp>
      <p:pic>
        <p:nvPicPr>
          <p:cNvPr id="10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 rot="9008722">
            <a:off x="8548330" y="5913487"/>
            <a:ext cx="4400708" cy="1358719"/>
          </a:xfrm>
          <a:prstGeom prst="rect">
            <a:avLst/>
          </a:prstGeom>
        </p:spPr>
      </p:pic>
      <p:grpSp>
        <p:nvGrpSpPr>
          <p:cNvPr id="14" name="مجموعة 13">
            <a:extLst>
              <a:ext uri="{FF2B5EF4-FFF2-40B4-BE49-F238E27FC236}">
                <a16:creationId xmlns:a16="http://schemas.microsoft.com/office/drawing/2014/main" id="{7A2CD7DF-C52B-4A6A-9AD3-D38FA8A3F500}"/>
              </a:ext>
            </a:extLst>
          </p:cNvPr>
          <p:cNvGrpSpPr/>
          <p:nvPr/>
        </p:nvGrpSpPr>
        <p:grpSpPr>
          <a:xfrm>
            <a:off x="10292328" y="658239"/>
            <a:ext cx="7995672" cy="4485261"/>
            <a:chOff x="10292328" y="658239"/>
            <a:chExt cx="7995672" cy="4485261"/>
          </a:xfrm>
        </p:grpSpPr>
        <p:grpSp>
          <p:nvGrpSpPr>
            <p:cNvPr id="3" name="Group 3"/>
            <p:cNvGrpSpPr/>
            <p:nvPr/>
          </p:nvGrpSpPr>
          <p:grpSpPr>
            <a:xfrm>
              <a:off x="10292328" y="658239"/>
              <a:ext cx="7995672" cy="4485261"/>
              <a:chOff x="0" y="0"/>
              <a:chExt cx="1776481" cy="996537"/>
            </a:xfrm>
          </p:grpSpPr>
          <p:sp>
            <p:nvSpPr>
              <p:cNvPr id="4" name="Freeform 4"/>
              <p:cNvSpPr/>
              <p:nvPr/>
            </p:nvSpPr>
            <p:spPr>
              <a:xfrm>
                <a:off x="0" y="0"/>
                <a:ext cx="1776481" cy="996537"/>
              </a:xfrm>
              <a:custGeom>
                <a:avLst/>
                <a:gdLst/>
                <a:ahLst/>
                <a:cxnLst/>
                <a:rect l="l" t="t" r="r" b="b"/>
                <a:pathLst>
                  <a:path w="1776481" h="996537">
                    <a:moveTo>
                      <a:pt x="0" y="0"/>
                    </a:moveTo>
                    <a:lnTo>
                      <a:pt x="1776481" y="0"/>
                    </a:lnTo>
                    <a:lnTo>
                      <a:pt x="1776481" y="996537"/>
                    </a:lnTo>
                    <a:lnTo>
                      <a:pt x="0" y="996537"/>
                    </a:lnTo>
                    <a:close/>
                  </a:path>
                </a:pathLst>
              </a:custGeom>
              <a:solidFill>
                <a:srgbClr val="C9E265"/>
              </a:solidFill>
            </p:spPr>
            <p:txBody>
              <a:bodyPr/>
              <a:lstStyle/>
              <a:p>
                <a:endParaRPr lang="en-GB"/>
              </a:p>
            </p:txBody>
          </p:sp>
        </p:grpSp>
        <p:sp>
          <p:nvSpPr>
            <p:cNvPr id="11" name="TextBox 11"/>
            <p:cNvSpPr txBox="1"/>
            <p:nvPr/>
          </p:nvSpPr>
          <p:spPr>
            <a:xfrm>
              <a:off x="10636443" y="1050093"/>
              <a:ext cx="7307442" cy="369139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7123"/>
                </a:lnSpc>
              </a:pPr>
              <a:r>
                <a:rPr lang="en-US" sz="7200" dirty="0" err="1">
                  <a:latin typeface="Adobe Arabic" panose="02040503050201020203" pitchFamily="18" charset="-78"/>
                  <a:cs typeface="Adobe Arabic" panose="02040503050201020203" pitchFamily="18" charset="-78"/>
                </a:rPr>
                <a:t>كيف</a:t>
              </a:r>
              <a:r>
                <a:rPr lang="en-US" sz="7200" dirty="0">
                  <a:latin typeface="Adobe Arabic" panose="02040503050201020203" pitchFamily="18" charset="-78"/>
                  <a:cs typeface="Adobe Arabic" panose="02040503050201020203" pitchFamily="18" charset="-78"/>
                </a:rPr>
                <a:t> </a:t>
              </a:r>
              <a:r>
                <a:rPr lang="en-US" sz="7200" dirty="0" err="1">
                  <a:latin typeface="Adobe Arabic" panose="02040503050201020203" pitchFamily="18" charset="-78"/>
                  <a:cs typeface="Adobe Arabic" panose="02040503050201020203" pitchFamily="18" charset="-78"/>
                </a:rPr>
                <a:t>ترد</a:t>
              </a:r>
              <a:r>
                <a:rPr lang="en-US" sz="7200" dirty="0">
                  <a:latin typeface="Adobe Arabic" panose="02040503050201020203" pitchFamily="18" charset="-78"/>
                  <a:cs typeface="Adobe Arabic" panose="02040503050201020203" pitchFamily="18" charset="-78"/>
                </a:rPr>
                <a:t> </a:t>
              </a:r>
              <a:r>
                <a:rPr lang="en-US" sz="7200" dirty="0" err="1">
                  <a:latin typeface="Adobe Arabic" panose="02040503050201020203" pitchFamily="18" charset="-78"/>
                  <a:cs typeface="Adobe Arabic" panose="02040503050201020203" pitchFamily="18" charset="-78"/>
                </a:rPr>
                <a:t>على</a:t>
              </a:r>
              <a:r>
                <a:rPr lang="en-US" sz="7200" dirty="0">
                  <a:latin typeface="Adobe Arabic" panose="02040503050201020203" pitchFamily="18" charset="-78"/>
                  <a:cs typeface="Adobe Arabic" panose="02040503050201020203" pitchFamily="18" charset="-78"/>
                </a:rPr>
                <a:t> </a:t>
              </a:r>
              <a:r>
                <a:rPr lang="en-US" sz="7200" dirty="0" err="1">
                  <a:latin typeface="Adobe Arabic" panose="02040503050201020203" pitchFamily="18" charset="-78"/>
                  <a:cs typeface="Adobe Arabic" panose="02040503050201020203" pitchFamily="18" charset="-78"/>
                </a:rPr>
                <a:t>من</a:t>
              </a:r>
              <a:r>
                <a:rPr lang="en-US" sz="7200" dirty="0">
                  <a:latin typeface="Adobe Arabic" panose="02040503050201020203" pitchFamily="18" charset="-78"/>
                  <a:cs typeface="Adobe Arabic" panose="02040503050201020203" pitchFamily="18" charset="-78"/>
                </a:rPr>
                <a:t> </a:t>
              </a:r>
              <a:r>
                <a:rPr lang="en-US" sz="7200" dirty="0" err="1">
                  <a:latin typeface="Adobe Arabic" panose="02040503050201020203" pitchFamily="18" charset="-78"/>
                  <a:cs typeface="Adobe Arabic" panose="02040503050201020203" pitchFamily="18" charset="-78"/>
                </a:rPr>
                <a:t>يقول</a:t>
              </a:r>
              <a:r>
                <a:rPr lang="en-US" sz="7200" dirty="0">
                  <a:latin typeface="Adobe Arabic" panose="02040503050201020203" pitchFamily="18" charset="-78"/>
                  <a:cs typeface="Adobe Arabic" panose="02040503050201020203" pitchFamily="18" charset="-78"/>
                </a:rPr>
                <a:t> </a:t>
              </a:r>
              <a:r>
                <a:rPr lang="en-US" sz="7200" dirty="0" err="1">
                  <a:latin typeface="Adobe Arabic" panose="02040503050201020203" pitchFamily="18" charset="-78"/>
                  <a:cs typeface="Adobe Arabic" panose="02040503050201020203" pitchFamily="18" charset="-78"/>
                </a:rPr>
                <a:t>بأن</a:t>
              </a:r>
              <a:r>
                <a:rPr lang="en-US" sz="7200" dirty="0">
                  <a:latin typeface="Adobe Arabic" panose="02040503050201020203" pitchFamily="18" charset="-78"/>
                  <a:cs typeface="Adobe Arabic" panose="02040503050201020203" pitchFamily="18" charset="-78"/>
                </a:rPr>
                <a:t> </a:t>
              </a:r>
              <a:r>
                <a:rPr lang="en-US" sz="7200" dirty="0" err="1">
                  <a:latin typeface="Adobe Arabic" panose="02040503050201020203" pitchFamily="18" charset="-78"/>
                  <a:cs typeface="Adobe Arabic" panose="02040503050201020203" pitchFamily="18" charset="-78"/>
                </a:rPr>
                <a:t>العبد</a:t>
              </a:r>
              <a:r>
                <a:rPr lang="en-US" sz="7200" dirty="0">
                  <a:latin typeface="Adobe Arabic" panose="02040503050201020203" pitchFamily="18" charset="-78"/>
                  <a:cs typeface="Adobe Arabic" panose="02040503050201020203" pitchFamily="18" charset="-78"/>
                </a:rPr>
                <a:t> </a:t>
              </a:r>
              <a:r>
                <a:rPr lang="en-US" sz="7200" dirty="0" err="1">
                  <a:latin typeface="Adobe Arabic" panose="02040503050201020203" pitchFamily="18" charset="-78"/>
                  <a:cs typeface="Adobe Arabic" panose="02040503050201020203" pitchFamily="18" charset="-78"/>
                </a:rPr>
                <a:t>سوف</a:t>
              </a:r>
              <a:r>
                <a:rPr lang="en-US" sz="7200" dirty="0">
                  <a:latin typeface="Adobe Arabic" panose="02040503050201020203" pitchFamily="18" charset="-78"/>
                  <a:cs typeface="Adobe Arabic" panose="02040503050201020203" pitchFamily="18" charset="-78"/>
                </a:rPr>
                <a:t> </a:t>
              </a:r>
              <a:r>
                <a:rPr lang="en-US" sz="7200" dirty="0" err="1">
                  <a:latin typeface="Adobe Arabic" panose="02040503050201020203" pitchFamily="18" charset="-78"/>
                  <a:cs typeface="Adobe Arabic" panose="02040503050201020203" pitchFamily="18" charset="-78"/>
                </a:rPr>
                <a:t>يأتيه</a:t>
              </a:r>
              <a:r>
                <a:rPr lang="en-US" sz="7200" dirty="0">
                  <a:latin typeface="Adobe Arabic" panose="02040503050201020203" pitchFamily="18" charset="-78"/>
                  <a:cs typeface="Adobe Arabic" panose="02040503050201020203" pitchFamily="18" charset="-78"/>
                </a:rPr>
                <a:t> </a:t>
              </a:r>
              <a:r>
                <a:rPr lang="en-US" sz="7200" dirty="0" err="1">
                  <a:latin typeface="Adobe Arabic" panose="02040503050201020203" pitchFamily="18" charset="-78"/>
                  <a:cs typeface="Adobe Arabic" panose="02040503050201020203" pitchFamily="18" charset="-78"/>
                </a:rPr>
                <a:t>رزقه</a:t>
              </a:r>
              <a:r>
                <a:rPr lang="en-US" sz="7200" dirty="0">
                  <a:latin typeface="Adobe Arabic" panose="02040503050201020203" pitchFamily="18" charset="-78"/>
                  <a:cs typeface="Adobe Arabic" panose="02040503050201020203" pitchFamily="18" charset="-78"/>
                </a:rPr>
                <a:t> </a:t>
              </a:r>
              <a:r>
                <a:rPr lang="en-US" sz="7200" dirty="0" err="1">
                  <a:latin typeface="Adobe Arabic" panose="02040503050201020203" pitchFamily="18" charset="-78"/>
                  <a:cs typeface="Adobe Arabic" panose="02040503050201020203" pitchFamily="18" charset="-78"/>
                </a:rPr>
                <a:t>من</a:t>
              </a:r>
              <a:r>
                <a:rPr lang="en-US" sz="7200" dirty="0">
                  <a:latin typeface="Adobe Arabic" panose="02040503050201020203" pitchFamily="18" charset="-78"/>
                  <a:cs typeface="Adobe Arabic" panose="02040503050201020203" pitchFamily="18" charset="-78"/>
                </a:rPr>
                <a:t> </a:t>
              </a:r>
              <a:r>
                <a:rPr lang="en-US" sz="7200" dirty="0" err="1">
                  <a:latin typeface="Adobe Arabic" panose="02040503050201020203" pitchFamily="18" charset="-78"/>
                  <a:cs typeface="Adobe Arabic" panose="02040503050201020203" pitchFamily="18" charset="-78"/>
                </a:rPr>
                <a:t>حيث</a:t>
              </a:r>
              <a:r>
                <a:rPr lang="en-US" sz="7200" dirty="0">
                  <a:latin typeface="Adobe Arabic" panose="02040503050201020203" pitchFamily="18" charset="-78"/>
                  <a:cs typeface="Adobe Arabic" panose="02040503050201020203" pitchFamily="18" charset="-78"/>
                </a:rPr>
                <a:t> </a:t>
              </a:r>
              <a:r>
                <a:rPr lang="en-US" sz="7200" dirty="0" err="1">
                  <a:latin typeface="Adobe Arabic" panose="02040503050201020203" pitchFamily="18" charset="-78"/>
                  <a:cs typeface="Adobe Arabic" panose="02040503050201020203" pitchFamily="18" charset="-78"/>
                </a:rPr>
                <a:t>لا</a:t>
              </a:r>
              <a:r>
                <a:rPr lang="en-US" sz="7200" dirty="0">
                  <a:latin typeface="Adobe Arabic" panose="02040503050201020203" pitchFamily="18" charset="-78"/>
                  <a:cs typeface="Adobe Arabic" panose="02040503050201020203" pitchFamily="18" charset="-78"/>
                </a:rPr>
                <a:t> </a:t>
              </a:r>
              <a:r>
                <a:rPr lang="en-US" sz="7200" dirty="0" err="1">
                  <a:latin typeface="Adobe Arabic" panose="02040503050201020203" pitchFamily="18" charset="-78"/>
                  <a:cs typeface="Adobe Arabic" panose="02040503050201020203" pitchFamily="18" charset="-78"/>
                </a:rPr>
                <a:t>يحتسب</a:t>
              </a:r>
              <a:r>
                <a:rPr lang="en-US" sz="7200" dirty="0">
                  <a:latin typeface="Adobe Arabic" panose="02040503050201020203" pitchFamily="18" charset="-78"/>
                  <a:cs typeface="Adobe Arabic" panose="02040503050201020203" pitchFamily="18" charset="-78"/>
                </a:rPr>
                <a:t> </a:t>
              </a:r>
              <a:r>
                <a:rPr lang="en-US" sz="7200" dirty="0" err="1">
                  <a:latin typeface="Adobe Arabic" panose="02040503050201020203" pitchFamily="18" charset="-78"/>
                  <a:cs typeface="Adobe Arabic" panose="02040503050201020203" pitchFamily="18" charset="-78"/>
                </a:rPr>
                <a:t>وإن</a:t>
              </a:r>
              <a:r>
                <a:rPr lang="en-US" sz="7200" dirty="0">
                  <a:latin typeface="Adobe Arabic" panose="02040503050201020203" pitchFamily="18" charset="-78"/>
                  <a:cs typeface="Adobe Arabic" panose="02040503050201020203" pitchFamily="18" charset="-78"/>
                </a:rPr>
                <a:t> </a:t>
              </a:r>
              <a:r>
                <a:rPr lang="en-US" sz="7200" dirty="0" err="1">
                  <a:latin typeface="Adobe Arabic" panose="02040503050201020203" pitchFamily="18" charset="-78"/>
                  <a:cs typeface="Adobe Arabic" panose="02040503050201020203" pitchFamily="18" charset="-78"/>
                </a:rPr>
                <a:t>كان</a:t>
              </a:r>
              <a:r>
                <a:rPr lang="en-US" sz="7200" dirty="0">
                  <a:latin typeface="Adobe Arabic" panose="02040503050201020203" pitchFamily="18" charset="-78"/>
                  <a:cs typeface="Adobe Arabic" panose="02040503050201020203" pitchFamily="18" charset="-78"/>
                </a:rPr>
                <a:t> </a:t>
              </a:r>
              <a:r>
                <a:rPr lang="en-US" sz="7200" dirty="0" err="1">
                  <a:latin typeface="Adobe Arabic" panose="02040503050201020203" pitchFamily="18" charset="-78"/>
                  <a:cs typeface="Adobe Arabic" panose="02040503050201020203" pitchFamily="18" charset="-78"/>
                </a:rPr>
                <a:t>جالسا</a:t>
              </a:r>
              <a:r>
                <a:rPr lang="en-US" sz="7200" dirty="0">
                  <a:latin typeface="Adobe Arabic" panose="02040503050201020203" pitchFamily="18" charset="-78"/>
                  <a:cs typeface="Adobe Arabic" panose="02040503050201020203" pitchFamily="18" charset="-78"/>
                </a:rPr>
                <a:t> </a:t>
              </a:r>
              <a:r>
                <a:rPr lang="en-US" sz="7200" dirty="0" err="1">
                  <a:latin typeface="Adobe Arabic" panose="02040503050201020203" pitchFamily="18" charset="-78"/>
                  <a:cs typeface="Adobe Arabic" panose="02040503050201020203" pitchFamily="18" charset="-78"/>
                </a:rPr>
                <a:t>في</a:t>
              </a:r>
              <a:r>
                <a:rPr lang="en-US" sz="7200" dirty="0">
                  <a:latin typeface="Adobe Arabic" panose="02040503050201020203" pitchFamily="18" charset="-78"/>
                  <a:cs typeface="Adobe Arabic" panose="02040503050201020203" pitchFamily="18" charset="-78"/>
                </a:rPr>
                <a:t> </a:t>
              </a:r>
              <a:r>
                <a:rPr lang="en-US" sz="7200" dirty="0" err="1">
                  <a:latin typeface="Adobe Arabic" panose="02040503050201020203" pitchFamily="18" charset="-78"/>
                  <a:cs typeface="Adobe Arabic" panose="02040503050201020203" pitchFamily="18" charset="-78"/>
                </a:rPr>
                <a:t>بيته</a:t>
              </a:r>
              <a:r>
                <a:rPr lang="en-US" sz="7200" dirty="0">
                  <a:latin typeface="Adobe Arabic" panose="02040503050201020203" pitchFamily="18" charset="-78"/>
                  <a:cs typeface="Adobe Arabic" panose="02040503050201020203" pitchFamily="18" charset="-78"/>
                </a:rPr>
                <a:t> </a:t>
              </a:r>
              <a:r>
                <a:rPr lang="en-US" sz="7200" dirty="0" err="1">
                  <a:latin typeface="Adobe Arabic" panose="02040503050201020203" pitchFamily="18" charset="-78"/>
                  <a:cs typeface="Adobe Arabic" panose="02040503050201020203" pitchFamily="18" charset="-78"/>
                </a:rPr>
                <a:t>عاطلا</a:t>
              </a:r>
              <a:r>
                <a:rPr lang="en-US" sz="7200" dirty="0">
                  <a:latin typeface="Adobe Arabic" panose="02040503050201020203" pitchFamily="18" charset="-78"/>
                  <a:cs typeface="Adobe Arabic" panose="02040503050201020203" pitchFamily="18" charset="-78"/>
                </a:rPr>
                <a:t> </a:t>
              </a:r>
              <a:r>
                <a:rPr lang="en-US" sz="7200" dirty="0" err="1">
                  <a:latin typeface="Adobe Arabic" panose="02040503050201020203" pitchFamily="18" charset="-78"/>
                  <a:cs typeface="Adobe Arabic" panose="02040503050201020203" pitchFamily="18" charset="-78"/>
                </a:rPr>
                <a:t>عن</a:t>
              </a:r>
              <a:r>
                <a:rPr lang="en-US" sz="7200" dirty="0">
                  <a:latin typeface="Adobe Arabic" panose="02040503050201020203" pitchFamily="18" charset="-78"/>
                  <a:cs typeface="Adobe Arabic" panose="02040503050201020203" pitchFamily="18" charset="-78"/>
                </a:rPr>
                <a:t> </a:t>
              </a:r>
              <a:r>
                <a:rPr lang="en-US" sz="7200" dirty="0" err="1">
                  <a:latin typeface="Adobe Arabic" panose="02040503050201020203" pitchFamily="18" charset="-78"/>
                  <a:cs typeface="Adobe Arabic" panose="02040503050201020203" pitchFamily="18" charset="-78"/>
                </a:rPr>
                <a:t>العمل</a:t>
              </a:r>
              <a:endParaRPr lang="en-US" sz="7200" dirty="0">
                <a:latin typeface="Adobe Arabic" panose="02040503050201020203" pitchFamily="18" charset="-78"/>
                <a:cs typeface="Adobe Arabic" panose="02040503050201020203" pitchFamily="18" charset="-78"/>
              </a:endParaRPr>
            </a:p>
          </p:txBody>
        </p:sp>
      </p:grpSp>
      <p:grpSp>
        <p:nvGrpSpPr>
          <p:cNvPr id="16" name="مجموعة 15">
            <a:extLst>
              <a:ext uri="{FF2B5EF4-FFF2-40B4-BE49-F238E27FC236}">
                <a16:creationId xmlns:a16="http://schemas.microsoft.com/office/drawing/2014/main" id="{582E8FB9-2768-40DA-992D-23FAA528BB9A}"/>
              </a:ext>
            </a:extLst>
          </p:cNvPr>
          <p:cNvGrpSpPr/>
          <p:nvPr/>
        </p:nvGrpSpPr>
        <p:grpSpPr>
          <a:xfrm>
            <a:off x="6362421" y="8664860"/>
            <a:ext cx="2781579" cy="1083747"/>
            <a:chOff x="6362421" y="8664860"/>
            <a:chExt cx="2781579" cy="1083747"/>
          </a:xfrm>
        </p:grpSpPr>
        <p:sp>
          <p:nvSpPr>
            <p:cNvPr id="7" name="AutoShape 7"/>
            <p:cNvSpPr/>
            <p:nvPr/>
          </p:nvSpPr>
          <p:spPr>
            <a:xfrm>
              <a:off x="6362421" y="8664860"/>
              <a:ext cx="2781579" cy="1083747"/>
            </a:xfrm>
            <a:prstGeom prst="rect">
              <a:avLst/>
            </a:prstGeom>
            <a:solidFill>
              <a:srgbClr val="FFFFFF"/>
            </a:solidFill>
          </p:spPr>
          <p:txBody>
            <a:bodyPr/>
            <a:lstStyle/>
            <a:p>
              <a:endParaRPr lang="en-GB"/>
            </a:p>
          </p:txBody>
        </p:sp>
        <p:sp>
          <p:nvSpPr>
            <p:cNvPr id="12" name="TextBox 12"/>
            <p:cNvSpPr txBox="1"/>
            <p:nvPr/>
          </p:nvSpPr>
          <p:spPr>
            <a:xfrm>
              <a:off x="6686752" y="9031605"/>
              <a:ext cx="2227749" cy="63478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3359"/>
                </a:lnSpc>
              </a:pPr>
              <a:r>
                <a:rPr lang="en-US" sz="8000" dirty="0" err="1">
                  <a:solidFill>
                    <a:srgbClr val="C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أجب</a:t>
              </a:r>
              <a:endParaRPr lang="en-US" sz="8000" dirty="0">
                <a:solidFill>
                  <a:srgbClr val="C00000"/>
                </a:solidFill>
                <a:latin typeface="Adobe Arabic" panose="02040503050201020203" pitchFamily="18" charset="-78"/>
                <a:cs typeface="Adobe Arabic" panose="02040503050201020203" pitchFamily="18" charset="-78"/>
              </a:endParaRPr>
            </a:p>
          </p:txBody>
        </p:sp>
      </p:grpSp>
      <p:grpSp>
        <p:nvGrpSpPr>
          <p:cNvPr id="15" name="مجموعة 14">
            <a:extLst>
              <a:ext uri="{FF2B5EF4-FFF2-40B4-BE49-F238E27FC236}">
                <a16:creationId xmlns:a16="http://schemas.microsoft.com/office/drawing/2014/main" id="{05C4014F-70D1-4E56-85E4-DC7DDEB80FF1}"/>
              </a:ext>
            </a:extLst>
          </p:cNvPr>
          <p:cNvGrpSpPr/>
          <p:nvPr/>
        </p:nvGrpSpPr>
        <p:grpSpPr>
          <a:xfrm>
            <a:off x="510880" y="2895790"/>
            <a:ext cx="7995672" cy="4621311"/>
            <a:chOff x="553695" y="2900869"/>
            <a:chExt cx="7995672" cy="4621311"/>
          </a:xfrm>
        </p:grpSpPr>
        <p:grpSp>
          <p:nvGrpSpPr>
            <p:cNvPr id="8" name="Group 8"/>
            <p:cNvGrpSpPr/>
            <p:nvPr/>
          </p:nvGrpSpPr>
          <p:grpSpPr>
            <a:xfrm>
              <a:off x="553695" y="2900869"/>
              <a:ext cx="7995672" cy="4485261"/>
              <a:chOff x="0" y="0"/>
              <a:chExt cx="1776481" cy="996537"/>
            </a:xfrm>
          </p:grpSpPr>
          <p:sp>
            <p:nvSpPr>
              <p:cNvPr id="9" name="Freeform 9"/>
              <p:cNvSpPr/>
              <p:nvPr/>
            </p:nvSpPr>
            <p:spPr>
              <a:xfrm>
                <a:off x="0" y="0"/>
                <a:ext cx="1776481" cy="996537"/>
              </a:xfrm>
              <a:custGeom>
                <a:avLst/>
                <a:gdLst/>
                <a:ahLst/>
                <a:cxnLst/>
                <a:rect l="l" t="t" r="r" b="b"/>
                <a:pathLst>
                  <a:path w="1776481" h="996537">
                    <a:moveTo>
                      <a:pt x="0" y="0"/>
                    </a:moveTo>
                    <a:lnTo>
                      <a:pt x="1776481" y="0"/>
                    </a:lnTo>
                    <a:lnTo>
                      <a:pt x="1776481" y="996537"/>
                    </a:lnTo>
                    <a:lnTo>
                      <a:pt x="0" y="996537"/>
                    </a:lnTo>
                    <a:close/>
                  </a:path>
                </a:pathLst>
              </a:custGeom>
              <a:solidFill>
                <a:srgbClr val="DDD8D4"/>
              </a:solidFill>
            </p:spPr>
            <p:txBody>
              <a:bodyPr/>
              <a:lstStyle/>
              <a:p>
                <a:endParaRPr lang="en-GB"/>
              </a:p>
            </p:txBody>
          </p:sp>
        </p:grpSp>
        <p:sp>
          <p:nvSpPr>
            <p:cNvPr id="13" name="TextBox 13"/>
            <p:cNvSpPr txBox="1"/>
            <p:nvPr/>
          </p:nvSpPr>
          <p:spPr>
            <a:xfrm>
              <a:off x="897810" y="2943362"/>
              <a:ext cx="7307442" cy="457881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7123"/>
                </a:lnSpc>
              </a:pPr>
              <a:r>
                <a:rPr lang="en-US" sz="7200" dirty="0" err="1">
                  <a:latin typeface="Adobe Arabic" panose="02040503050201020203" pitchFamily="18" charset="-78"/>
                  <a:cs typeface="Adobe Arabic" panose="02040503050201020203" pitchFamily="18" charset="-78"/>
                </a:rPr>
                <a:t>هذا</a:t>
              </a:r>
              <a:r>
                <a:rPr lang="en-US" sz="7200" dirty="0">
                  <a:latin typeface="Adobe Arabic" panose="02040503050201020203" pitchFamily="18" charset="-78"/>
                  <a:cs typeface="Adobe Arabic" panose="02040503050201020203" pitchFamily="18" charset="-78"/>
                </a:rPr>
                <a:t> </a:t>
              </a:r>
              <a:r>
                <a:rPr lang="en-US" sz="7200" dirty="0" err="1">
                  <a:latin typeface="Adobe Arabic" panose="02040503050201020203" pitchFamily="18" charset="-78"/>
                  <a:cs typeface="Adobe Arabic" panose="02040503050201020203" pitchFamily="18" charset="-78"/>
                </a:rPr>
                <a:t>فهم</a:t>
              </a:r>
              <a:r>
                <a:rPr lang="en-US" sz="7200" dirty="0">
                  <a:latin typeface="Adobe Arabic" panose="02040503050201020203" pitchFamily="18" charset="-78"/>
                  <a:cs typeface="Adobe Arabic" panose="02040503050201020203" pitchFamily="18" charset="-78"/>
                </a:rPr>
                <a:t> </a:t>
              </a:r>
              <a:r>
                <a:rPr lang="en-US" sz="7200" dirty="0" err="1">
                  <a:latin typeface="Adobe Arabic" panose="02040503050201020203" pitchFamily="18" charset="-78"/>
                  <a:cs typeface="Adobe Arabic" panose="02040503050201020203" pitchFamily="18" charset="-78"/>
                </a:rPr>
                <a:t>خاطيء</a:t>
              </a:r>
              <a:r>
                <a:rPr lang="en-US" sz="7200" dirty="0">
                  <a:latin typeface="Adobe Arabic" panose="02040503050201020203" pitchFamily="18" charset="-78"/>
                  <a:cs typeface="Adobe Arabic" panose="02040503050201020203" pitchFamily="18" charset="-78"/>
                </a:rPr>
                <a:t> </a:t>
              </a:r>
              <a:r>
                <a:rPr lang="en-US" sz="7200" dirty="0" err="1">
                  <a:latin typeface="Adobe Arabic" panose="02040503050201020203" pitchFamily="18" charset="-78"/>
                  <a:cs typeface="Adobe Arabic" panose="02040503050201020203" pitchFamily="18" charset="-78"/>
                </a:rPr>
                <a:t>لأن</a:t>
              </a:r>
              <a:r>
                <a:rPr lang="en-US" sz="7200" dirty="0">
                  <a:latin typeface="Adobe Arabic" panose="02040503050201020203" pitchFamily="18" charset="-78"/>
                  <a:cs typeface="Adobe Arabic" panose="02040503050201020203" pitchFamily="18" charset="-78"/>
                </a:rPr>
                <a:t> </a:t>
              </a:r>
              <a:r>
                <a:rPr lang="en-US" sz="7200" dirty="0" err="1">
                  <a:latin typeface="Adobe Arabic" panose="02040503050201020203" pitchFamily="18" charset="-78"/>
                  <a:cs typeface="Adobe Arabic" panose="02040503050201020203" pitchFamily="18" charset="-78"/>
                </a:rPr>
                <a:t>الله</a:t>
              </a:r>
              <a:r>
                <a:rPr lang="en-US" sz="7200" dirty="0">
                  <a:latin typeface="Adobe Arabic" panose="02040503050201020203" pitchFamily="18" charset="-78"/>
                  <a:cs typeface="Adobe Arabic" panose="02040503050201020203" pitchFamily="18" charset="-78"/>
                </a:rPr>
                <a:t> </a:t>
              </a:r>
              <a:r>
                <a:rPr lang="en-US" sz="7200" dirty="0" err="1">
                  <a:latin typeface="Adobe Arabic" panose="02040503050201020203" pitchFamily="18" charset="-78"/>
                  <a:cs typeface="Adobe Arabic" panose="02040503050201020203" pitchFamily="18" charset="-78"/>
                </a:rPr>
                <a:t>يفتح</a:t>
              </a:r>
              <a:r>
                <a:rPr lang="en-US" sz="7200" dirty="0">
                  <a:latin typeface="Adobe Arabic" panose="02040503050201020203" pitchFamily="18" charset="-78"/>
                  <a:cs typeface="Adobe Arabic" panose="02040503050201020203" pitchFamily="18" charset="-78"/>
                </a:rPr>
                <a:t> </a:t>
              </a:r>
              <a:r>
                <a:rPr lang="en-US" sz="7200" dirty="0" err="1">
                  <a:latin typeface="Adobe Arabic" panose="02040503050201020203" pitchFamily="18" charset="-78"/>
                  <a:cs typeface="Adobe Arabic" panose="02040503050201020203" pitchFamily="18" charset="-78"/>
                </a:rPr>
                <a:t>أبواب</a:t>
              </a:r>
              <a:r>
                <a:rPr lang="en-US" sz="7200" dirty="0">
                  <a:latin typeface="Adobe Arabic" panose="02040503050201020203" pitchFamily="18" charset="-78"/>
                  <a:cs typeface="Adobe Arabic" panose="02040503050201020203" pitchFamily="18" charset="-78"/>
                </a:rPr>
                <a:t> </a:t>
              </a:r>
              <a:r>
                <a:rPr lang="en-US" sz="7200" dirty="0" err="1">
                  <a:latin typeface="Adobe Arabic" panose="02040503050201020203" pitchFamily="18" charset="-78"/>
                  <a:cs typeface="Adobe Arabic" panose="02040503050201020203" pitchFamily="18" charset="-78"/>
                </a:rPr>
                <a:t>الرزق</a:t>
              </a:r>
              <a:r>
                <a:rPr lang="en-US" sz="7200" dirty="0">
                  <a:latin typeface="Adobe Arabic" panose="02040503050201020203" pitchFamily="18" charset="-78"/>
                  <a:cs typeface="Adobe Arabic" panose="02040503050201020203" pitchFamily="18" charset="-78"/>
                </a:rPr>
                <a:t> </a:t>
              </a:r>
              <a:r>
                <a:rPr lang="en-US" sz="7200" dirty="0" err="1">
                  <a:latin typeface="Adobe Arabic" panose="02040503050201020203" pitchFamily="18" charset="-78"/>
                  <a:cs typeface="Adobe Arabic" panose="02040503050201020203" pitchFamily="18" charset="-78"/>
                </a:rPr>
                <a:t>للعبد</a:t>
              </a:r>
              <a:r>
                <a:rPr lang="en-US" sz="7200" dirty="0">
                  <a:latin typeface="Adobe Arabic" panose="02040503050201020203" pitchFamily="18" charset="-78"/>
                  <a:cs typeface="Adobe Arabic" panose="02040503050201020203" pitchFamily="18" charset="-78"/>
                </a:rPr>
                <a:t> </a:t>
              </a:r>
              <a:r>
                <a:rPr lang="en-US" sz="7200" dirty="0" err="1">
                  <a:latin typeface="Adobe Arabic" panose="02040503050201020203" pitchFamily="18" charset="-78"/>
                  <a:cs typeface="Adobe Arabic" panose="02040503050201020203" pitchFamily="18" charset="-78"/>
                </a:rPr>
                <a:t>المتقي</a:t>
              </a:r>
              <a:r>
                <a:rPr lang="en-US" sz="7200" dirty="0">
                  <a:latin typeface="Adobe Arabic" panose="02040503050201020203" pitchFamily="18" charset="-78"/>
                  <a:cs typeface="Adobe Arabic" panose="02040503050201020203" pitchFamily="18" charset="-78"/>
                </a:rPr>
                <a:t> </a:t>
              </a:r>
              <a:r>
                <a:rPr lang="en-US" sz="7200" dirty="0" err="1">
                  <a:latin typeface="Adobe Arabic" panose="02040503050201020203" pitchFamily="18" charset="-78"/>
                  <a:cs typeface="Adobe Arabic" panose="02040503050201020203" pitchFamily="18" charset="-78"/>
                </a:rPr>
                <a:t>الذي</a:t>
              </a:r>
              <a:r>
                <a:rPr lang="en-US" sz="7200" dirty="0">
                  <a:latin typeface="Adobe Arabic" panose="02040503050201020203" pitchFamily="18" charset="-78"/>
                  <a:cs typeface="Adobe Arabic" panose="02040503050201020203" pitchFamily="18" charset="-78"/>
                </a:rPr>
                <a:t> </a:t>
              </a:r>
              <a:r>
                <a:rPr lang="en-US" sz="7200" dirty="0" err="1">
                  <a:latin typeface="Adobe Arabic" panose="02040503050201020203" pitchFamily="18" charset="-78"/>
                  <a:cs typeface="Adobe Arabic" panose="02040503050201020203" pitchFamily="18" charset="-78"/>
                </a:rPr>
                <a:t>يسعى</a:t>
              </a:r>
              <a:r>
                <a:rPr lang="en-US" sz="7200" dirty="0">
                  <a:latin typeface="Adobe Arabic" panose="02040503050201020203" pitchFamily="18" charset="-78"/>
                  <a:cs typeface="Adobe Arabic" panose="02040503050201020203" pitchFamily="18" charset="-78"/>
                </a:rPr>
                <a:t> </a:t>
              </a:r>
              <a:r>
                <a:rPr lang="en-US" sz="7200" dirty="0" err="1">
                  <a:latin typeface="Adobe Arabic" panose="02040503050201020203" pitchFamily="18" charset="-78"/>
                  <a:cs typeface="Adobe Arabic" panose="02040503050201020203" pitchFamily="18" charset="-78"/>
                </a:rPr>
                <a:t>في</a:t>
              </a:r>
              <a:r>
                <a:rPr lang="en-US" sz="7200" dirty="0">
                  <a:latin typeface="Adobe Arabic" panose="02040503050201020203" pitchFamily="18" charset="-78"/>
                  <a:cs typeface="Adobe Arabic" panose="02040503050201020203" pitchFamily="18" charset="-78"/>
                </a:rPr>
                <a:t> </a:t>
              </a:r>
              <a:r>
                <a:rPr lang="en-US" sz="7200" dirty="0" err="1">
                  <a:latin typeface="Adobe Arabic" panose="02040503050201020203" pitchFamily="18" charset="-78"/>
                  <a:cs typeface="Adobe Arabic" panose="02040503050201020203" pitchFamily="18" charset="-78"/>
                </a:rPr>
                <a:t>طلب</a:t>
              </a:r>
              <a:r>
                <a:rPr lang="en-US" sz="7200" dirty="0">
                  <a:latin typeface="Adobe Arabic" panose="02040503050201020203" pitchFamily="18" charset="-78"/>
                  <a:cs typeface="Adobe Arabic" panose="02040503050201020203" pitchFamily="18" charset="-78"/>
                </a:rPr>
                <a:t> </a:t>
              </a:r>
              <a:r>
                <a:rPr lang="en-US" sz="7200" dirty="0" err="1">
                  <a:latin typeface="Adobe Arabic" panose="02040503050201020203" pitchFamily="18" charset="-78"/>
                  <a:cs typeface="Adobe Arabic" panose="02040503050201020203" pitchFamily="18" charset="-78"/>
                </a:rPr>
                <a:t>الرزق</a:t>
              </a:r>
              <a:r>
                <a:rPr lang="en-US" sz="7200" dirty="0">
                  <a:latin typeface="Adobe Arabic" panose="02040503050201020203" pitchFamily="18" charset="-78"/>
                  <a:cs typeface="Adobe Arabic" panose="02040503050201020203" pitchFamily="18" charset="-78"/>
                </a:rPr>
                <a:t> </a:t>
              </a:r>
              <a:r>
                <a:rPr lang="en-US" sz="7200" dirty="0" err="1">
                  <a:latin typeface="Adobe Arabic" panose="02040503050201020203" pitchFamily="18" charset="-78"/>
                  <a:cs typeface="Adobe Arabic" panose="02040503050201020203" pitchFamily="18" charset="-78"/>
                </a:rPr>
                <a:t>ويأخذ</a:t>
              </a:r>
              <a:r>
                <a:rPr lang="en-US" sz="7200" dirty="0">
                  <a:latin typeface="Adobe Arabic" panose="02040503050201020203" pitchFamily="18" charset="-78"/>
                  <a:cs typeface="Adobe Arabic" panose="02040503050201020203" pitchFamily="18" charset="-78"/>
                </a:rPr>
                <a:t> </a:t>
              </a:r>
              <a:r>
                <a:rPr lang="en-US" sz="7200" dirty="0" err="1">
                  <a:latin typeface="Adobe Arabic" panose="02040503050201020203" pitchFamily="18" charset="-78"/>
                  <a:cs typeface="Adobe Arabic" panose="02040503050201020203" pitchFamily="18" charset="-78"/>
                </a:rPr>
                <a:t>بالأسباب</a:t>
              </a:r>
              <a:r>
                <a:rPr lang="en-US" sz="7200" dirty="0">
                  <a:latin typeface="Adobe Arabic" panose="02040503050201020203" pitchFamily="18" charset="-78"/>
                  <a:cs typeface="Adobe Arabic" panose="02040503050201020203" pitchFamily="18" charset="-78"/>
                </a:rPr>
                <a:t> </a:t>
              </a:r>
              <a:r>
                <a:rPr lang="en-US" sz="7200" dirty="0" err="1">
                  <a:latin typeface="Adobe Arabic" panose="02040503050201020203" pitchFamily="18" charset="-78"/>
                  <a:cs typeface="Adobe Arabic" panose="02040503050201020203" pitchFamily="18" charset="-78"/>
                </a:rPr>
                <a:t>ويجتهد</a:t>
              </a:r>
              <a:r>
                <a:rPr lang="en-US" sz="7200" dirty="0">
                  <a:latin typeface="Adobe Arabic" panose="02040503050201020203" pitchFamily="18" charset="-78"/>
                  <a:cs typeface="Adobe Arabic" panose="02040503050201020203" pitchFamily="18" charset="-78"/>
                </a:rPr>
                <a:t> </a:t>
              </a:r>
              <a:r>
                <a:rPr lang="en-US" sz="7200" dirty="0" err="1">
                  <a:latin typeface="Adobe Arabic" panose="02040503050201020203" pitchFamily="18" charset="-78"/>
                  <a:cs typeface="Adobe Arabic" panose="02040503050201020203" pitchFamily="18" charset="-78"/>
                </a:rPr>
                <a:t>في</a:t>
              </a:r>
              <a:r>
                <a:rPr lang="en-US" sz="7200" dirty="0">
                  <a:latin typeface="Adobe Arabic" panose="02040503050201020203" pitchFamily="18" charset="-78"/>
                  <a:cs typeface="Adobe Arabic" panose="02040503050201020203" pitchFamily="18" charset="-78"/>
                </a:rPr>
                <a:t> </a:t>
              </a:r>
              <a:r>
                <a:rPr lang="en-US" sz="7200" dirty="0" err="1">
                  <a:latin typeface="Adobe Arabic" panose="02040503050201020203" pitchFamily="18" charset="-78"/>
                  <a:cs typeface="Adobe Arabic" panose="02040503050201020203" pitchFamily="18" charset="-78"/>
                </a:rPr>
                <a:t>الحصول</a:t>
              </a:r>
              <a:r>
                <a:rPr lang="en-US" sz="7200" dirty="0">
                  <a:latin typeface="Adobe Arabic" panose="02040503050201020203" pitchFamily="18" charset="-78"/>
                  <a:cs typeface="Adobe Arabic" panose="02040503050201020203" pitchFamily="18" charset="-78"/>
                </a:rPr>
                <a:t> </a:t>
              </a:r>
              <a:r>
                <a:rPr lang="en-US" sz="7200" dirty="0" err="1">
                  <a:latin typeface="Adobe Arabic" panose="02040503050201020203" pitchFamily="18" charset="-78"/>
                  <a:cs typeface="Adobe Arabic" panose="02040503050201020203" pitchFamily="18" charset="-78"/>
                </a:rPr>
                <a:t>على</a:t>
              </a:r>
              <a:r>
                <a:rPr lang="en-US" sz="7200" dirty="0">
                  <a:latin typeface="Adobe Arabic" panose="02040503050201020203" pitchFamily="18" charset="-78"/>
                  <a:cs typeface="Adobe Arabic" panose="02040503050201020203" pitchFamily="18" charset="-78"/>
                </a:rPr>
                <a:t> </a:t>
              </a:r>
              <a:r>
                <a:rPr lang="en-US" sz="7200" dirty="0" err="1">
                  <a:latin typeface="Adobe Arabic" panose="02040503050201020203" pitchFamily="18" charset="-78"/>
                  <a:cs typeface="Adobe Arabic" panose="02040503050201020203" pitchFamily="18" charset="-78"/>
                </a:rPr>
                <a:t>الكسب</a:t>
              </a:r>
              <a:r>
                <a:rPr lang="en-US" sz="7200" dirty="0">
                  <a:latin typeface="Adobe Arabic" panose="02040503050201020203" pitchFamily="18" charset="-78"/>
                  <a:cs typeface="Adobe Arabic" panose="02040503050201020203" pitchFamily="18" charset="-78"/>
                </a:rPr>
                <a:t> </a:t>
              </a:r>
              <a:r>
                <a:rPr lang="en-US" sz="7200" dirty="0" err="1">
                  <a:latin typeface="Adobe Arabic" panose="02040503050201020203" pitchFamily="18" charset="-78"/>
                  <a:cs typeface="Adobe Arabic" panose="02040503050201020203" pitchFamily="18" charset="-78"/>
                </a:rPr>
                <a:t>الحلال</a:t>
              </a:r>
              <a:r>
                <a:rPr lang="en-US" sz="7200" dirty="0">
                  <a:latin typeface="Adobe Arabic" panose="02040503050201020203" pitchFamily="18" charset="-78"/>
                  <a:cs typeface="Adobe Arabic" panose="02040503050201020203" pitchFamily="18" charset="-78"/>
                </a:rPr>
                <a:t> 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433828" y="437085"/>
            <a:ext cx="17366622" cy="9341428"/>
          </a:xfrm>
          <a:prstGeom prst="rect">
            <a:avLst/>
          </a:prstGeom>
          <a:solidFill>
            <a:srgbClr val="5D7963"/>
          </a:solidFill>
        </p:spPr>
        <p:txBody>
          <a:bodyPr/>
          <a:lstStyle/>
          <a:p>
            <a:endParaRPr lang="en-GB"/>
          </a:p>
        </p:txBody>
      </p:sp>
      <p:pic>
        <p:nvPicPr>
          <p:cNvPr id="3" name="Picture 3"/>
          <p:cNvPicPr>
            <a:picLocks noChangeAspect="1"/>
          </p:cNvPicPr>
          <p:nvPr/>
        </p:nvPicPr>
        <p:blipFill>
          <a:blip r:embed="rId4"/>
          <a:srcRect t="17284" b="16326"/>
          <a:stretch>
            <a:fillRect/>
          </a:stretch>
        </p:blipFill>
        <p:spPr>
          <a:xfrm>
            <a:off x="1028700" y="1028700"/>
            <a:ext cx="16230600" cy="8229600"/>
          </a:xfrm>
          <a:prstGeom prst="rect">
            <a:avLst/>
          </a:prstGeom>
        </p:spPr>
      </p:pic>
      <p:grpSp>
        <p:nvGrpSpPr>
          <p:cNvPr id="4" name="Group 4"/>
          <p:cNvGrpSpPr/>
          <p:nvPr/>
        </p:nvGrpSpPr>
        <p:grpSpPr>
          <a:xfrm>
            <a:off x="12776795" y="1028700"/>
            <a:ext cx="4482505" cy="1131331"/>
            <a:chOff x="0" y="0"/>
            <a:chExt cx="1913890" cy="483043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1913890" cy="483043"/>
            </a:xfrm>
            <a:custGeom>
              <a:avLst/>
              <a:gdLst/>
              <a:ahLst/>
              <a:cxnLst/>
              <a:rect l="l" t="t" r="r" b="b"/>
              <a:pathLst>
                <a:path w="1913890" h="483043">
                  <a:moveTo>
                    <a:pt x="0" y="0"/>
                  </a:moveTo>
                  <a:lnTo>
                    <a:pt x="1913890" y="0"/>
                  </a:lnTo>
                  <a:lnTo>
                    <a:pt x="1913890" y="483043"/>
                  </a:lnTo>
                  <a:lnTo>
                    <a:pt x="0" y="483043"/>
                  </a:lnTo>
                  <a:close/>
                </a:path>
              </a:pathLst>
            </a:custGeom>
            <a:solidFill>
              <a:srgbClr val="DDD8D4"/>
            </a:solidFill>
          </p:spPr>
          <p:txBody>
            <a:bodyPr/>
            <a:lstStyle/>
            <a:p>
              <a:endParaRPr lang="en-GB"/>
            </a:p>
          </p:txBody>
        </p:sp>
      </p:grpSp>
      <p:pic>
        <p:nvPicPr>
          <p:cNvPr id="6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 rot="902034">
            <a:off x="16569827" y="495855"/>
            <a:ext cx="577308" cy="941013"/>
          </a:xfrm>
          <a:prstGeom prst="rect">
            <a:avLst/>
          </a:prstGeom>
        </p:spPr>
      </p:pic>
      <p:sp>
        <p:nvSpPr>
          <p:cNvPr id="8" name="TextBox 8"/>
          <p:cNvSpPr txBox="1"/>
          <p:nvPr/>
        </p:nvSpPr>
        <p:spPr>
          <a:xfrm>
            <a:off x="12189123" y="1103193"/>
            <a:ext cx="5657850" cy="100989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727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ar-OM" sz="8000" dirty="0">
                <a:solidFill>
                  <a:srgbClr val="000000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اشاهد</a:t>
            </a:r>
            <a:endParaRPr kumimoji="0" lang="en-US" sz="8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dobe Arabic" panose="02040503050201020203" pitchFamily="18" charset="-78"/>
              <a:ea typeface="+mn-ea"/>
              <a:cs typeface="Adobe Arabic" panose="02040503050201020203" pitchFamily="18" charset="-78"/>
            </a:endParaRPr>
          </a:p>
        </p:txBody>
      </p:sp>
      <p:pic>
        <p:nvPicPr>
          <p:cNvPr id="9" name="WhatsApp Video 2022-03-30 at 6.29.26 PM">
            <a:hlinkClick r:id="" action="ppaction://media"/>
            <a:extLst>
              <a:ext uri="{FF2B5EF4-FFF2-40B4-BE49-F238E27FC236}">
                <a16:creationId xmlns:a16="http://schemas.microsoft.com/office/drawing/2014/main" id="{0459FB29-C423-4755-9973-DE95CE818D44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248871" y="1114623"/>
            <a:ext cx="15700077" cy="8057754"/>
          </a:xfrm>
          <a:prstGeom prst="rect">
            <a:avLst/>
          </a:prstGeom>
        </p:spPr>
      </p:pic>
      <p:grpSp>
        <p:nvGrpSpPr>
          <p:cNvPr id="14" name="مجموعة 13">
            <a:extLst>
              <a:ext uri="{FF2B5EF4-FFF2-40B4-BE49-F238E27FC236}">
                <a16:creationId xmlns:a16="http://schemas.microsoft.com/office/drawing/2014/main" id="{061AF9C8-089F-42A3-9BE4-77E39180D9C3}"/>
              </a:ext>
            </a:extLst>
          </p:cNvPr>
          <p:cNvGrpSpPr/>
          <p:nvPr/>
        </p:nvGrpSpPr>
        <p:grpSpPr>
          <a:xfrm>
            <a:off x="12189123" y="381555"/>
            <a:ext cx="5657850" cy="1664176"/>
            <a:chOff x="12189123" y="381555"/>
            <a:chExt cx="5657850" cy="1664176"/>
          </a:xfrm>
        </p:grpSpPr>
        <p:grpSp>
          <p:nvGrpSpPr>
            <p:cNvPr id="10" name="Group 4">
              <a:extLst>
                <a:ext uri="{FF2B5EF4-FFF2-40B4-BE49-F238E27FC236}">
                  <a16:creationId xmlns:a16="http://schemas.microsoft.com/office/drawing/2014/main" id="{027E2470-9204-41EA-A9BD-714AD161FD70}"/>
                </a:ext>
              </a:extLst>
            </p:cNvPr>
            <p:cNvGrpSpPr/>
            <p:nvPr/>
          </p:nvGrpSpPr>
          <p:grpSpPr>
            <a:xfrm>
              <a:off x="12776795" y="914400"/>
              <a:ext cx="4482505" cy="1131331"/>
              <a:chOff x="0" y="0"/>
              <a:chExt cx="1913890" cy="483043"/>
            </a:xfrm>
          </p:grpSpPr>
          <p:sp>
            <p:nvSpPr>
              <p:cNvPr id="11" name="Freeform 5">
                <a:extLst>
                  <a:ext uri="{FF2B5EF4-FFF2-40B4-BE49-F238E27FC236}">
                    <a16:creationId xmlns:a16="http://schemas.microsoft.com/office/drawing/2014/main" id="{502B5862-E026-47B0-A1F8-6483BD1C25C0}"/>
                  </a:ext>
                </a:extLst>
              </p:cNvPr>
              <p:cNvSpPr/>
              <p:nvPr/>
            </p:nvSpPr>
            <p:spPr>
              <a:xfrm>
                <a:off x="0" y="0"/>
                <a:ext cx="1913890" cy="483043"/>
              </a:xfrm>
              <a:custGeom>
                <a:avLst/>
                <a:gdLst/>
                <a:ahLst/>
                <a:cxnLst/>
                <a:rect l="l" t="t" r="r" b="b"/>
                <a:pathLst>
                  <a:path w="1913890" h="483043">
                    <a:moveTo>
                      <a:pt x="0" y="0"/>
                    </a:moveTo>
                    <a:lnTo>
                      <a:pt x="1913890" y="0"/>
                    </a:lnTo>
                    <a:lnTo>
                      <a:pt x="1913890" y="483043"/>
                    </a:lnTo>
                    <a:lnTo>
                      <a:pt x="0" y="483043"/>
                    </a:lnTo>
                    <a:close/>
                  </a:path>
                </a:pathLst>
              </a:custGeom>
              <a:solidFill>
                <a:srgbClr val="DDD8D4"/>
              </a:solidFill>
            </p:spPr>
            <p:txBody>
              <a:bodyPr/>
              <a:lstStyle/>
              <a:p>
                <a:endParaRPr lang="en-GB"/>
              </a:p>
            </p:txBody>
          </p:sp>
        </p:grpSp>
        <p:pic>
          <p:nvPicPr>
            <p:cNvPr id="12" name="Picture 6">
              <a:extLst>
                <a:ext uri="{FF2B5EF4-FFF2-40B4-BE49-F238E27FC236}">
                  <a16:creationId xmlns:a16="http://schemas.microsoft.com/office/drawing/2014/main" id="{210D8989-B233-4A15-8C55-353E04F4A57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rcRect/>
            <a:stretch>
              <a:fillRect/>
            </a:stretch>
          </p:blipFill>
          <p:spPr>
            <a:xfrm rot="902034">
              <a:off x="16569827" y="381555"/>
              <a:ext cx="577308" cy="941013"/>
            </a:xfrm>
            <a:prstGeom prst="rect">
              <a:avLst/>
            </a:prstGeom>
          </p:spPr>
        </p:pic>
        <p:sp>
          <p:nvSpPr>
            <p:cNvPr id="13" name="TextBox 8">
              <a:extLst>
                <a:ext uri="{FF2B5EF4-FFF2-40B4-BE49-F238E27FC236}">
                  <a16:creationId xmlns:a16="http://schemas.microsoft.com/office/drawing/2014/main" id="{B82EB4A4-9FA1-45EE-BB5C-BB82840FE369}"/>
                </a:ext>
              </a:extLst>
            </p:cNvPr>
            <p:cNvSpPr txBox="1"/>
            <p:nvPr/>
          </p:nvSpPr>
          <p:spPr>
            <a:xfrm>
              <a:off x="12189123" y="988893"/>
              <a:ext cx="5657850" cy="100989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ts val="7279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ar-OM" sz="8000" dirty="0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اشاهد</a:t>
              </a:r>
              <a:endParaRPr kumimoji="0" lang="en-US" sz="8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dobe Arabic" panose="02040503050201020203" pitchFamily="18" charset="-78"/>
                <a:ea typeface="+mn-ea"/>
                <a:cs typeface="Adobe Arabic" panose="02040503050201020203" pitchFamily="18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32800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1842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l="16517" r="16517"/>
          <a:stretch>
            <a:fillRect/>
          </a:stretch>
        </p:blipFill>
        <p:spPr>
          <a:xfrm>
            <a:off x="-1031836" y="-832535"/>
            <a:ext cx="10775254" cy="12289295"/>
          </a:xfrm>
          <a:prstGeom prst="rect">
            <a:avLst/>
          </a:prstGeom>
        </p:spPr>
      </p:pic>
      <p:sp>
        <p:nvSpPr>
          <p:cNvPr id="3" name="AutoShape 3"/>
          <p:cNvSpPr/>
          <p:nvPr/>
        </p:nvSpPr>
        <p:spPr>
          <a:xfrm>
            <a:off x="9144000" y="0"/>
            <a:ext cx="9144000" cy="10287000"/>
          </a:xfrm>
          <a:prstGeom prst="rect">
            <a:avLst/>
          </a:prstGeom>
          <a:solidFill>
            <a:srgbClr val="5D7963"/>
          </a:solidFill>
        </p:spPr>
        <p:txBody>
          <a:bodyPr/>
          <a:lstStyle/>
          <a:p>
            <a:endParaRPr lang="en-GB"/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 r:embed="rId3"/>
          <a:srcRect t="74121" b="2229"/>
          <a:stretch>
            <a:fillRect/>
          </a:stretch>
        </p:blipFill>
        <p:spPr>
          <a:xfrm>
            <a:off x="719472" y="315250"/>
            <a:ext cx="11938755" cy="2823423"/>
          </a:xfrm>
          <a:prstGeom prst="rect">
            <a:avLst/>
          </a:prstGeom>
        </p:spPr>
      </p:pic>
      <p:grpSp>
        <p:nvGrpSpPr>
          <p:cNvPr id="27" name="مجموعة 26">
            <a:extLst>
              <a:ext uri="{FF2B5EF4-FFF2-40B4-BE49-F238E27FC236}">
                <a16:creationId xmlns:a16="http://schemas.microsoft.com/office/drawing/2014/main" id="{C09646ED-8CFC-4F0A-9A1B-947118986C41}"/>
              </a:ext>
            </a:extLst>
          </p:cNvPr>
          <p:cNvGrpSpPr/>
          <p:nvPr/>
        </p:nvGrpSpPr>
        <p:grpSpPr>
          <a:xfrm>
            <a:off x="13716000" y="315250"/>
            <a:ext cx="4139862" cy="3443880"/>
            <a:chOff x="13716000" y="315250"/>
            <a:chExt cx="4139862" cy="3443880"/>
          </a:xfrm>
        </p:grpSpPr>
        <p:grpSp>
          <p:nvGrpSpPr>
            <p:cNvPr id="4" name="Group 4"/>
            <p:cNvGrpSpPr/>
            <p:nvPr/>
          </p:nvGrpSpPr>
          <p:grpSpPr>
            <a:xfrm>
              <a:off x="13716000" y="315250"/>
              <a:ext cx="4139862" cy="3347091"/>
              <a:chOff x="0" y="0"/>
              <a:chExt cx="1965503" cy="1589115"/>
            </a:xfrm>
          </p:grpSpPr>
          <p:sp>
            <p:nvSpPr>
              <p:cNvPr id="5" name="Freeform 5"/>
              <p:cNvSpPr/>
              <p:nvPr/>
            </p:nvSpPr>
            <p:spPr>
              <a:xfrm>
                <a:off x="0" y="0"/>
                <a:ext cx="1965503" cy="1589115"/>
              </a:xfrm>
              <a:custGeom>
                <a:avLst/>
                <a:gdLst/>
                <a:ahLst/>
                <a:cxnLst/>
                <a:rect l="l" t="t" r="r" b="b"/>
                <a:pathLst>
                  <a:path w="1965503" h="1589115">
                    <a:moveTo>
                      <a:pt x="0" y="0"/>
                    </a:moveTo>
                    <a:lnTo>
                      <a:pt x="1965503" y="0"/>
                    </a:lnTo>
                    <a:lnTo>
                      <a:pt x="1965503" y="1589115"/>
                    </a:lnTo>
                    <a:lnTo>
                      <a:pt x="0" y="1589115"/>
                    </a:lnTo>
                    <a:close/>
                  </a:path>
                </a:pathLst>
              </a:custGeom>
              <a:solidFill>
                <a:srgbClr val="DDD8D4"/>
              </a:solidFill>
            </p:spPr>
            <p:txBody>
              <a:bodyPr/>
              <a:lstStyle/>
              <a:p>
                <a:endParaRPr lang="en-GB"/>
              </a:p>
            </p:txBody>
          </p:sp>
        </p:grpSp>
        <p:sp>
          <p:nvSpPr>
            <p:cNvPr id="9" name="TextBox 9"/>
            <p:cNvSpPr txBox="1"/>
            <p:nvPr/>
          </p:nvSpPr>
          <p:spPr>
            <a:xfrm>
              <a:off x="13909068" y="1630342"/>
              <a:ext cx="3753726" cy="212878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8300"/>
                </a:lnSpc>
              </a:pPr>
              <a:r>
                <a:rPr lang="en-US" sz="6000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ثمرة من ثمرات التقوى</a:t>
              </a:r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14964784" y="486421"/>
              <a:ext cx="1666025" cy="93615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7279"/>
                </a:lnSpc>
              </a:pPr>
              <a:r>
                <a:rPr lang="en-US" sz="6000" dirty="0" err="1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استنتج</a:t>
              </a:r>
              <a:endParaRPr lang="en-US" sz="6000" dirty="0">
                <a:solidFill>
                  <a:srgbClr val="000000"/>
                </a:solidFill>
                <a:latin typeface="Adobe Arabic" panose="02040503050201020203" pitchFamily="18" charset="-78"/>
                <a:cs typeface="Adobe Arabic" panose="02040503050201020203" pitchFamily="18" charset="-78"/>
              </a:endParaRPr>
            </a:p>
          </p:txBody>
        </p:sp>
      </p:grpSp>
      <p:grpSp>
        <p:nvGrpSpPr>
          <p:cNvPr id="29" name="مجموعة 28">
            <a:extLst>
              <a:ext uri="{FF2B5EF4-FFF2-40B4-BE49-F238E27FC236}">
                <a16:creationId xmlns:a16="http://schemas.microsoft.com/office/drawing/2014/main" id="{2845B8F9-850E-442B-AFD9-483988837F35}"/>
              </a:ext>
            </a:extLst>
          </p:cNvPr>
          <p:cNvGrpSpPr/>
          <p:nvPr/>
        </p:nvGrpSpPr>
        <p:grpSpPr>
          <a:xfrm>
            <a:off x="4518258" y="5025019"/>
            <a:ext cx="13274754" cy="1090907"/>
            <a:chOff x="4518258" y="5025019"/>
            <a:chExt cx="13274754" cy="1090907"/>
          </a:xfrm>
        </p:grpSpPr>
        <p:grpSp>
          <p:nvGrpSpPr>
            <p:cNvPr id="7" name="Group 7"/>
            <p:cNvGrpSpPr/>
            <p:nvPr/>
          </p:nvGrpSpPr>
          <p:grpSpPr>
            <a:xfrm>
              <a:off x="4518258" y="5025019"/>
              <a:ext cx="13274754" cy="1090907"/>
              <a:chOff x="0" y="0"/>
              <a:chExt cx="1854487" cy="152400"/>
            </a:xfrm>
          </p:grpSpPr>
          <p:sp>
            <p:nvSpPr>
              <p:cNvPr id="8" name="Freeform 8"/>
              <p:cNvSpPr/>
              <p:nvPr/>
            </p:nvSpPr>
            <p:spPr>
              <a:xfrm>
                <a:off x="0" y="0"/>
                <a:ext cx="1854487" cy="152400"/>
              </a:xfrm>
              <a:custGeom>
                <a:avLst/>
                <a:gdLst/>
                <a:ahLst/>
                <a:cxnLst/>
                <a:rect l="l" t="t" r="r" b="b"/>
                <a:pathLst>
                  <a:path w="1854487" h="152400">
                    <a:moveTo>
                      <a:pt x="0" y="0"/>
                    </a:moveTo>
                    <a:lnTo>
                      <a:pt x="1854487" y="0"/>
                    </a:lnTo>
                    <a:lnTo>
                      <a:pt x="1854487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solidFill>
                <a:srgbClr val="F5E2E5"/>
              </a:solidFill>
              <a:ln>
                <a:solidFill>
                  <a:srgbClr val="C00000"/>
                </a:solidFill>
              </a:ln>
            </p:spPr>
            <p:txBody>
              <a:bodyPr/>
              <a:lstStyle/>
              <a:p>
                <a:endParaRPr lang="en-AE" dirty="0"/>
              </a:p>
            </p:txBody>
          </p:sp>
        </p:grpSp>
        <p:sp>
          <p:nvSpPr>
            <p:cNvPr id="11" name="TextBox 11"/>
            <p:cNvSpPr txBox="1"/>
            <p:nvPr/>
          </p:nvSpPr>
          <p:spPr>
            <a:xfrm>
              <a:off x="4518258" y="5151542"/>
              <a:ext cx="12851953" cy="798295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r">
                <a:lnSpc>
                  <a:spcPts val="5855"/>
                </a:lnSpc>
              </a:pPr>
              <a:r>
                <a:rPr lang="en-US" sz="6000" dirty="0" err="1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وضحي</a:t>
              </a:r>
              <a:r>
                <a:rPr lang="en-US" sz="6000" dirty="0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 </a:t>
              </a:r>
              <a:r>
                <a:rPr lang="en-US" sz="6000" dirty="0" err="1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كيف</a:t>
              </a:r>
              <a:r>
                <a:rPr lang="en-US" sz="6000" dirty="0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 </a:t>
              </a:r>
              <a:r>
                <a:rPr lang="en-US" sz="6000" dirty="0" err="1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يكون</a:t>
              </a:r>
              <a:r>
                <a:rPr lang="en-US" sz="6000" dirty="0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 </a:t>
              </a:r>
              <a:r>
                <a:rPr lang="en-US" sz="6000" dirty="0" err="1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التقوى</a:t>
              </a:r>
              <a:r>
                <a:rPr lang="en-US" sz="6000" dirty="0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 </a:t>
              </a:r>
              <a:r>
                <a:rPr lang="en-US" sz="6000" dirty="0" err="1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سبباً</a:t>
              </a:r>
              <a:r>
                <a:rPr lang="en-US" sz="6000" dirty="0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 </a:t>
              </a:r>
              <a:r>
                <a:rPr lang="en-US" sz="6000" dirty="0" err="1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من</a:t>
              </a:r>
              <a:r>
                <a:rPr lang="en-US" sz="6000" dirty="0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 </a:t>
              </a:r>
              <a:r>
                <a:rPr lang="en-US" sz="6000" dirty="0" err="1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أسباب</a:t>
              </a:r>
              <a:r>
                <a:rPr lang="en-US" sz="6000" dirty="0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 </a:t>
              </a:r>
              <a:r>
                <a:rPr lang="en-US" sz="6000" dirty="0" err="1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الحصول</a:t>
              </a:r>
              <a:r>
                <a:rPr lang="en-US" sz="6000" dirty="0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 </a:t>
              </a:r>
              <a:r>
                <a:rPr lang="en-US" sz="6000" dirty="0" err="1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على</a:t>
              </a:r>
              <a:r>
                <a:rPr lang="en-US" sz="6000" dirty="0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 </a:t>
              </a:r>
              <a:r>
                <a:rPr lang="en-US" sz="6000" dirty="0" err="1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المعرفة</a:t>
              </a:r>
              <a:r>
                <a:rPr lang="en-US" sz="6000" dirty="0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؟</a:t>
              </a:r>
            </a:p>
          </p:txBody>
        </p:sp>
      </p:grpSp>
      <p:grpSp>
        <p:nvGrpSpPr>
          <p:cNvPr id="28" name="مجموعة 27">
            <a:extLst>
              <a:ext uri="{FF2B5EF4-FFF2-40B4-BE49-F238E27FC236}">
                <a16:creationId xmlns:a16="http://schemas.microsoft.com/office/drawing/2014/main" id="{9F239699-34AC-452C-B2BA-89C5F550268E}"/>
              </a:ext>
            </a:extLst>
          </p:cNvPr>
          <p:cNvGrpSpPr/>
          <p:nvPr/>
        </p:nvGrpSpPr>
        <p:grpSpPr>
          <a:xfrm>
            <a:off x="1396764" y="3607550"/>
            <a:ext cx="10584171" cy="1145699"/>
            <a:chOff x="1396764" y="3607550"/>
            <a:chExt cx="10584171" cy="1145699"/>
          </a:xfrm>
        </p:grpSpPr>
        <p:grpSp>
          <p:nvGrpSpPr>
            <p:cNvPr id="12" name="Group 12"/>
            <p:cNvGrpSpPr/>
            <p:nvPr/>
          </p:nvGrpSpPr>
          <p:grpSpPr>
            <a:xfrm>
              <a:off x="1396764" y="3662342"/>
              <a:ext cx="10584171" cy="1090907"/>
              <a:chOff x="0" y="0"/>
              <a:chExt cx="1478612" cy="152400"/>
            </a:xfrm>
          </p:grpSpPr>
          <p:sp>
            <p:nvSpPr>
              <p:cNvPr id="13" name="Freeform 13"/>
              <p:cNvSpPr/>
              <p:nvPr/>
            </p:nvSpPr>
            <p:spPr>
              <a:xfrm>
                <a:off x="0" y="0"/>
                <a:ext cx="1478612" cy="152400"/>
              </a:xfrm>
              <a:custGeom>
                <a:avLst/>
                <a:gdLst/>
                <a:ahLst/>
                <a:cxnLst/>
                <a:rect l="l" t="t" r="r" b="b"/>
                <a:pathLst>
                  <a:path w="1478612" h="152400">
                    <a:moveTo>
                      <a:pt x="0" y="0"/>
                    </a:moveTo>
                    <a:lnTo>
                      <a:pt x="1478612" y="0"/>
                    </a:lnTo>
                    <a:lnTo>
                      <a:pt x="1478612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solidFill>
                <a:srgbClr val="DDD8D4"/>
              </a:solidFill>
            </p:spPr>
            <p:txBody>
              <a:bodyPr/>
              <a:lstStyle/>
              <a:p>
                <a:endParaRPr lang="en-GB"/>
              </a:p>
            </p:txBody>
          </p:sp>
        </p:grpSp>
        <p:sp>
          <p:nvSpPr>
            <p:cNvPr id="14" name="TextBox 14"/>
            <p:cNvSpPr txBox="1"/>
            <p:nvPr/>
          </p:nvSpPr>
          <p:spPr>
            <a:xfrm>
              <a:off x="1466951" y="3607550"/>
              <a:ext cx="10513984" cy="1013739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r">
                <a:lnSpc>
                  <a:spcPts val="7870"/>
                </a:lnSpc>
              </a:pPr>
              <a:r>
                <a:rPr lang="en-US" sz="6600" dirty="0" err="1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التقوى</a:t>
              </a:r>
              <a:r>
                <a:rPr lang="en-US" sz="6600" dirty="0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 </a:t>
              </a:r>
              <a:r>
                <a:rPr lang="en-US" sz="6600" dirty="0" err="1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سبب</a:t>
              </a:r>
              <a:r>
                <a:rPr lang="en-US" sz="6600" dirty="0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 </a:t>
              </a:r>
              <a:r>
                <a:rPr lang="en-US" sz="6600" dirty="0" err="1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من</a:t>
              </a:r>
              <a:r>
                <a:rPr lang="en-US" sz="6600" dirty="0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 </a:t>
              </a:r>
              <a:r>
                <a:rPr lang="en-US" sz="6600" dirty="0" err="1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أسباب</a:t>
              </a:r>
              <a:r>
                <a:rPr lang="en-US" sz="6600" dirty="0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 </a:t>
              </a:r>
              <a:r>
                <a:rPr lang="en-US" sz="6600" dirty="0" err="1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الحصول</a:t>
              </a:r>
              <a:r>
                <a:rPr lang="en-US" sz="6600" dirty="0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 </a:t>
              </a:r>
              <a:r>
                <a:rPr lang="en-US" sz="6600" dirty="0" err="1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على</a:t>
              </a:r>
              <a:r>
                <a:rPr lang="en-US" sz="6600" dirty="0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 </a:t>
              </a:r>
              <a:r>
                <a:rPr lang="en-US" sz="6600" dirty="0" err="1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المعرفة</a:t>
              </a:r>
              <a:endParaRPr lang="en-US" sz="6600" dirty="0">
                <a:solidFill>
                  <a:srgbClr val="000000"/>
                </a:solidFill>
                <a:latin typeface="Adobe Arabic" panose="02040503050201020203" pitchFamily="18" charset="-78"/>
                <a:cs typeface="Adobe Arabic" panose="02040503050201020203" pitchFamily="18" charset="-78"/>
              </a:endParaRPr>
            </a:p>
          </p:txBody>
        </p:sp>
      </p:grpSp>
      <p:grpSp>
        <p:nvGrpSpPr>
          <p:cNvPr id="30" name="مجموعة 29">
            <a:extLst>
              <a:ext uri="{FF2B5EF4-FFF2-40B4-BE49-F238E27FC236}">
                <a16:creationId xmlns:a16="http://schemas.microsoft.com/office/drawing/2014/main" id="{E602C4F7-0CD5-45CA-814A-71D12765E9F6}"/>
              </a:ext>
            </a:extLst>
          </p:cNvPr>
          <p:cNvGrpSpPr/>
          <p:nvPr/>
        </p:nvGrpSpPr>
        <p:grpSpPr>
          <a:xfrm>
            <a:off x="7393223" y="6279229"/>
            <a:ext cx="10462639" cy="1146907"/>
            <a:chOff x="7393223" y="6279229"/>
            <a:chExt cx="10462639" cy="1146907"/>
          </a:xfrm>
        </p:grpSpPr>
        <p:grpSp>
          <p:nvGrpSpPr>
            <p:cNvPr id="15" name="Group 15"/>
            <p:cNvGrpSpPr/>
            <p:nvPr/>
          </p:nvGrpSpPr>
          <p:grpSpPr>
            <a:xfrm>
              <a:off x="7523442" y="6335229"/>
              <a:ext cx="10332420" cy="1090907"/>
              <a:chOff x="0" y="0"/>
              <a:chExt cx="1443442" cy="152400"/>
            </a:xfrm>
          </p:grpSpPr>
          <p:sp>
            <p:nvSpPr>
              <p:cNvPr id="16" name="Freeform 16"/>
              <p:cNvSpPr/>
              <p:nvPr/>
            </p:nvSpPr>
            <p:spPr>
              <a:xfrm>
                <a:off x="0" y="0"/>
                <a:ext cx="1443442" cy="152400"/>
              </a:xfrm>
              <a:custGeom>
                <a:avLst/>
                <a:gdLst/>
                <a:ahLst/>
                <a:cxnLst/>
                <a:rect l="l" t="t" r="r" b="b"/>
                <a:pathLst>
                  <a:path w="1443442" h="152400">
                    <a:moveTo>
                      <a:pt x="0" y="0"/>
                    </a:moveTo>
                    <a:lnTo>
                      <a:pt x="1443442" y="0"/>
                    </a:lnTo>
                    <a:lnTo>
                      <a:pt x="1443442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solidFill>
                <a:srgbClr val="FFDE59"/>
              </a:solidFill>
            </p:spPr>
            <p:txBody>
              <a:bodyPr/>
              <a:lstStyle/>
              <a:p>
                <a:endParaRPr lang="en-GB"/>
              </a:p>
            </p:txBody>
          </p:sp>
        </p:grpSp>
        <p:sp>
          <p:nvSpPr>
            <p:cNvPr id="17" name="TextBox 17"/>
            <p:cNvSpPr txBox="1"/>
            <p:nvPr/>
          </p:nvSpPr>
          <p:spPr>
            <a:xfrm>
              <a:off x="7393223" y="6279229"/>
              <a:ext cx="10269570" cy="107721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r">
                <a:lnSpc>
                  <a:spcPts val="8375"/>
                </a:lnSpc>
              </a:pPr>
              <a:r>
                <a:rPr lang="en-US" sz="6000" dirty="0" err="1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بالتقوى</a:t>
              </a:r>
              <a:r>
                <a:rPr lang="en-US" sz="6000" dirty="0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 </a:t>
              </a:r>
              <a:r>
                <a:rPr lang="en-US" sz="6000" dirty="0" err="1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يوفق</a:t>
              </a:r>
              <a:r>
                <a:rPr lang="en-US" sz="6000" dirty="0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 </a:t>
              </a:r>
              <a:r>
                <a:rPr lang="en-US" sz="6000" dirty="0" err="1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الله</a:t>
              </a:r>
              <a:r>
                <a:rPr lang="en-US" sz="6000" dirty="0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 </a:t>
              </a:r>
              <a:r>
                <a:rPr lang="en-US" sz="6000" dirty="0" err="1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تعالى</a:t>
              </a:r>
              <a:r>
                <a:rPr lang="en-US" sz="6000" dirty="0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 </a:t>
              </a:r>
              <a:r>
                <a:rPr lang="en-US" sz="6000" dirty="0" err="1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عبده</a:t>
              </a:r>
              <a:r>
                <a:rPr lang="en-US" sz="6000" dirty="0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 </a:t>
              </a:r>
              <a:r>
                <a:rPr lang="en-US" sz="6000" dirty="0" err="1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لتحصيل</a:t>
              </a:r>
              <a:r>
                <a:rPr lang="en-US" sz="6000" dirty="0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 </a:t>
              </a:r>
              <a:r>
                <a:rPr lang="en-US" sz="6000" dirty="0" err="1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العلم</a:t>
              </a:r>
              <a:endParaRPr lang="en-US" sz="6000" dirty="0">
                <a:solidFill>
                  <a:srgbClr val="000000"/>
                </a:solidFill>
                <a:latin typeface="Adobe Arabic" panose="02040503050201020203" pitchFamily="18" charset="-78"/>
                <a:cs typeface="Adobe Arabic" panose="02040503050201020203" pitchFamily="18" charset="-78"/>
              </a:endParaRPr>
            </a:p>
          </p:txBody>
        </p:sp>
      </p:grpSp>
      <p:grpSp>
        <p:nvGrpSpPr>
          <p:cNvPr id="31" name="مجموعة 30">
            <a:extLst>
              <a:ext uri="{FF2B5EF4-FFF2-40B4-BE49-F238E27FC236}">
                <a16:creationId xmlns:a16="http://schemas.microsoft.com/office/drawing/2014/main" id="{E191E97B-0CBF-4BED-9FFE-CC18D036AC4D}"/>
              </a:ext>
            </a:extLst>
          </p:cNvPr>
          <p:cNvGrpSpPr/>
          <p:nvPr/>
        </p:nvGrpSpPr>
        <p:grpSpPr>
          <a:xfrm>
            <a:off x="11481605" y="7342007"/>
            <a:ext cx="6393244" cy="1128514"/>
            <a:chOff x="11481605" y="7342007"/>
            <a:chExt cx="6393244" cy="1128514"/>
          </a:xfrm>
        </p:grpSpPr>
        <p:grpSp>
          <p:nvGrpSpPr>
            <p:cNvPr id="18" name="Group 18"/>
            <p:cNvGrpSpPr/>
            <p:nvPr/>
          </p:nvGrpSpPr>
          <p:grpSpPr>
            <a:xfrm>
              <a:off x="11481605" y="7690531"/>
              <a:ext cx="6393244" cy="675005"/>
              <a:chOff x="0" y="0"/>
              <a:chExt cx="1443442" cy="152400"/>
            </a:xfrm>
          </p:grpSpPr>
          <p:sp>
            <p:nvSpPr>
              <p:cNvPr id="19" name="Freeform 19"/>
              <p:cNvSpPr/>
              <p:nvPr/>
            </p:nvSpPr>
            <p:spPr>
              <a:xfrm>
                <a:off x="0" y="0"/>
                <a:ext cx="1443442" cy="152400"/>
              </a:xfrm>
              <a:custGeom>
                <a:avLst/>
                <a:gdLst/>
                <a:ahLst/>
                <a:cxnLst/>
                <a:rect l="l" t="t" r="r" b="b"/>
                <a:pathLst>
                  <a:path w="1443442" h="152400">
                    <a:moveTo>
                      <a:pt x="0" y="0"/>
                    </a:moveTo>
                    <a:lnTo>
                      <a:pt x="1443442" y="0"/>
                    </a:lnTo>
                    <a:lnTo>
                      <a:pt x="1443442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solidFill>
                <a:srgbClr val="FFDE59"/>
              </a:solidFill>
            </p:spPr>
            <p:txBody>
              <a:bodyPr/>
              <a:lstStyle/>
              <a:p>
                <a:endParaRPr lang="en-GB"/>
              </a:p>
            </p:txBody>
          </p:sp>
        </p:grpSp>
        <p:sp>
          <p:nvSpPr>
            <p:cNvPr id="20" name="TextBox 20"/>
            <p:cNvSpPr txBox="1"/>
            <p:nvPr/>
          </p:nvSpPr>
          <p:spPr>
            <a:xfrm>
              <a:off x="12971118" y="7342007"/>
              <a:ext cx="4788210" cy="112851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r">
                <a:lnSpc>
                  <a:spcPts val="8806"/>
                </a:lnSpc>
              </a:pPr>
              <a:r>
                <a:rPr lang="en-US" sz="6000" dirty="0" err="1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ييسر</a:t>
              </a:r>
              <a:r>
                <a:rPr lang="en-US" sz="6000" dirty="0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 </a:t>
              </a:r>
              <a:r>
                <a:rPr lang="en-US" sz="6000" dirty="0" err="1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له</a:t>
              </a:r>
              <a:r>
                <a:rPr lang="en-US" sz="6000" dirty="0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 </a:t>
              </a:r>
              <a:r>
                <a:rPr lang="en-US" sz="6000" dirty="0" err="1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طرق</a:t>
              </a:r>
              <a:r>
                <a:rPr lang="en-US" sz="6000" dirty="0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 </a:t>
              </a:r>
              <a:r>
                <a:rPr lang="en-US" sz="6000" dirty="0" err="1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العلم</a:t>
              </a:r>
              <a:r>
                <a:rPr lang="en-US" sz="6000" dirty="0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 </a:t>
              </a:r>
            </a:p>
          </p:txBody>
        </p:sp>
      </p:grpSp>
      <p:grpSp>
        <p:nvGrpSpPr>
          <p:cNvPr id="33" name="مجموعة 32">
            <a:extLst>
              <a:ext uri="{FF2B5EF4-FFF2-40B4-BE49-F238E27FC236}">
                <a16:creationId xmlns:a16="http://schemas.microsoft.com/office/drawing/2014/main" id="{F5F5AF8E-6409-4E62-B0F5-5C826D02DBF4}"/>
              </a:ext>
            </a:extLst>
          </p:cNvPr>
          <p:cNvGrpSpPr/>
          <p:nvPr/>
        </p:nvGrpSpPr>
        <p:grpSpPr>
          <a:xfrm>
            <a:off x="6688850" y="8961005"/>
            <a:ext cx="11185999" cy="1181028"/>
            <a:chOff x="6688850" y="8961005"/>
            <a:chExt cx="11185999" cy="1181028"/>
          </a:xfrm>
        </p:grpSpPr>
        <p:grpSp>
          <p:nvGrpSpPr>
            <p:cNvPr id="21" name="Group 21"/>
            <p:cNvGrpSpPr/>
            <p:nvPr/>
          </p:nvGrpSpPr>
          <p:grpSpPr>
            <a:xfrm>
              <a:off x="6688850" y="8961005"/>
              <a:ext cx="11185999" cy="1181028"/>
              <a:chOff x="0" y="0"/>
              <a:chExt cx="1443442" cy="152400"/>
            </a:xfrm>
          </p:grpSpPr>
          <p:sp>
            <p:nvSpPr>
              <p:cNvPr id="22" name="Freeform 22"/>
              <p:cNvSpPr/>
              <p:nvPr/>
            </p:nvSpPr>
            <p:spPr>
              <a:xfrm>
                <a:off x="0" y="0"/>
                <a:ext cx="1443442" cy="152400"/>
              </a:xfrm>
              <a:custGeom>
                <a:avLst/>
                <a:gdLst/>
                <a:ahLst/>
                <a:cxnLst/>
                <a:rect l="l" t="t" r="r" b="b"/>
                <a:pathLst>
                  <a:path w="1443442" h="152400">
                    <a:moveTo>
                      <a:pt x="0" y="0"/>
                    </a:moveTo>
                    <a:lnTo>
                      <a:pt x="1443442" y="0"/>
                    </a:lnTo>
                    <a:lnTo>
                      <a:pt x="1443442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solidFill>
                <a:srgbClr val="FFDE59"/>
              </a:solidFill>
            </p:spPr>
            <p:txBody>
              <a:bodyPr/>
              <a:lstStyle/>
              <a:p>
                <a:endParaRPr lang="en-GB"/>
              </a:p>
            </p:txBody>
          </p:sp>
        </p:grpSp>
        <p:sp>
          <p:nvSpPr>
            <p:cNvPr id="23" name="TextBox 23"/>
            <p:cNvSpPr txBox="1"/>
            <p:nvPr/>
          </p:nvSpPr>
          <p:spPr>
            <a:xfrm>
              <a:off x="6895086" y="8969846"/>
              <a:ext cx="10897926" cy="105157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r">
                <a:lnSpc>
                  <a:spcPts val="8151"/>
                </a:lnSpc>
              </a:pPr>
              <a:r>
                <a:rPr lang="en-US" sz="6000" dirty="0" err="1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يوفقه</a:t>
              </a:r>
              <a:r>
                <a:rPr lang="en-US" sz="6000" dirty="0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 </a:t>
              </a:r>
              <a:r>
                <a:rPr lang="en-US" sz="6000" dirty="0" err="1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في</a:t>
              </a:r>
              <a:r>
                <a:rPr lang="en-US" sz="6000" dirty="0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  </a:t>
              </a:r>
              <a:r>
                <a:rPr lang="en-US" sz="6000" dirty="0" err="1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توظيف</a:t>
              </a:r>
              <a:r>
                <a:rPr lang="en-US" sz="6000" dirty="0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 </a:t>
              </a:r>
              <a:r>
                <a:rPr lang="en-US" sz="6000" dirty="0" err="1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علمه</a:t>
              </a:r>
              <a:r>
                <a:rPr lang="en-US" sz="6000" dirty="0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 </a:t>
              </a:r>
              <a:r>
                <a:rPr lang="en-US" sz="6000" dirty="0" err="1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بما</a:t>
              </a:r>
              <a:r>
                <a:rPr lang="en-US" sz="6000" dirty="0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 </a:t>
              </a:r>
              <a:r>
                <a:rPr lang="en-US" sz="6000" dirty="0" err="1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يحقق</a:t>
              </a:r>
              <a:r>
                <a:rPr lang="en-US" sz="6000" dirty="0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 </a:t>
              </a:r>
              <a:r>
                <a:rPr lang="en-US" sz="6000" dirty="0" err="1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له</a:t>
              </a:r>
              <a:r>
                <a:rPr lang="en-US" sz="6000" dirty="0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 </a:t>
              </a:r>
              <a:r>
                <a:rPr lang="en-US" sz="6000" dirty="0" err="1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الخير</a:t>
              </a:r>
              <a:endParaRPr lang="en-US" sz="6000" dirty="0">
                <a:solidFill>
                  <a:srgbClr val="000000"/>
                </a:solidFill>
                <a:latin typeface="Adobe Arabic" panose="02040503050201020203" pitchFamily="18" charset="-78"/>
                <a:cs typeface="Adobe Arabic" panose="02040503050201020203" pitchFamily="18" charset="-78"/>
              </a:endParaRPr>
            </a:p>
          </p:txBody>
        </p:sp>
      </p:grpSp>
      <p:grpSp>
        <p:nvGrpSpPr>
          <p:cNvPr id="32" name="مجموعة 31">
            <a:extLst>
              <a:ext uri="{FF2B5EF4-FFF2-40B4-BE49-F238E27FC236}">
                <a16:creationId xmlns:a16="http://schemas.microsoft.com/office/drawing/2014/main" id="{C500D18C-77C7-43F1-A4AF-3AF1F4CD8172}"/>
              </a:ext>
            </a:extLst>
          </p:cNvPr>
          <p:cNvGrpSpPr/>
          <p:nvPr/>
        </p:nvGrpSpPr>
        <p:grpSpPr>
          <a:xfrm>
            <a:off x="485359" y="7452406"/>
            <a:ext cx="7314898" cy="1260440"/>
            <a:chOff x="485359" y="7452406"/>
            <a:chExt cx="7314898" cy="1260440"/>
          </a:xfrm>
        </p:grpSpPr>
        <p:grpSp>
          <p:nvGrpSpPr>
            <p:cNvPr id="24" name="Group 24"/>
            <p:cNvGrpSpPr/>
            <p:nvPr/>
          </p:nvGrpSpPr>
          <p:grpSpPr>
            <a:xfrm>
              <a:off x="485359" y="7761389"/>
              <a:ext cx="7314898" cy="951457"/>
              <a:chOff x="0" y="0"/>
              <a:chExt cx="1237747" cy="160995"/>
            </a:xfrm>
          </p:grpSpPr>
          <p:sp>
            <p:nvSpPr>
              <p:cNvPr id="25" name="Freeform 25"/>
              <p:cNvSpPr/>
              <p:nvPr/>
            </p:nvSpPr>
            <p:spPr>
              <a:xfrm>
                <a:off x="0" y="0"/>
                <a:ext cx="1237747" cy="160995"/>
              </a:xfrm>
              <a:custGeom>
                <a:avLst/>
                <a:gdLst/>
                <a:ahLst/>
                <a:cxnLst/>
                <a:rect l="l" t="t" r="r" b="b"/>
                <a:pathLst>
                  <a:path w="1237747" h="160995">
                    <a:moveTo>
                      <a:pt x="0" y="0"/>
                    </a:moveTo>
                    <a:lnTo>
                      <a:pt x="1237747" y="0"/>
                    </a:lnTo>
                    <a:lnTo>
                      <a:pt x="1237747" y="160995"/>
                    </a:lnTo>
                    <a:lnTo>
                      <a:pt x="0" y="160995"/>
                    </a:lnTo>
                    <a:close/>
                  </a:path>
                </a:pathLst>
              </a:custGeom>
              <a:solidFill>
                <a:srgbClr val="FFDE59"/>
              </a:solidFill>
            </p:spPr>
            <p:txBody>
              <a:bodyPr/>
              <a:lstStyle/>
              <a:p>
                <a:endParaRPr lang="en-GB"/>
              </a:p>
            </p:txBody>
          </p:sp>
        </p:grpSp>
        <p:sp>
          <p:nvSpPr>
            <p:cNvPr id="26" name="TextBox 26"/>
            <p:cNvSpPr txBox="1"/>
            <p:nvPr/>
          </p:nvSpPr>
          <p:spPr>
            <a:xfrm>
              <a:off x="2605014" y="7452406"/>
              <a:ext cx="4788210" cy="112851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r">
                <a:lnSpc>
                  <a:spcPts val="8806"/>
                </a:lnSpc>
              </a:pPr>
              <a:r>
                <a:rPr lang="en-US" sz="6000" dirty="0" err="1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يعينه</a:t>
              </a:r>
              <a:r>
                <a:rPr lang="en-US" sz="6000" dirty="0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 </a:t>
              </a:r>
              <a:r>
                <a:rPr lang="en-US" sz="6000" dirty="0" err="1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على</a:t>
              </a:r>
              <a:r>
                <a:rPr lang="en-US" sz="6000" dirty="0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 </a:t>
              </a:r>
              <a:r>
                <a:rPr lang="en-US" sz="6000" dirty="0" err="1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الفهم</a:t>
              </a:r>
              <a:endParaRPr lang="en-US" sz="6000" dirty="0">
                <a:solidFill>
                  <a:srgbClr val="000000"/>
                </a:solidFill>
                <a:latin typeface="Adobe Arabic" panose="02040503050201020203" pitchFamily="18" charset="-78"/>
                <a:cs typeface="Adobe Arabic" panose="02040503050201020203" pitchFamily="18" charset="-78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11821749" y="7620"/>
            <a:ext cx="6435771" cy="10287000"/>
          </a:xfrm>
          <a:prstGeom prst="rect">
            <a:avLst/>
          </a:prstGeom>
          <a:solidFill>
            <a:srgbClr val="5D7963"/>
          </a:solidFill>
        </p:spPr>
        <p:txBody>
          <a:bodyPr/>
          <a:lstStyle/>
          <a:p>
            <a:endParaRPr lang="en-GB"/>
          </a:p>
        </p:txBody>
      </p:sp>
      <p:grpSp>
        <p:nvGrpSpPr>
          <p:cNvPr id="3" name="Group 3"/>
          <p:cNvGrpSpPr/>
          <p:nvPr/>
        </p:nvGrpSpPr>
        <p:grpSpPr>
          <a:xfrm>
            <a:off x="13942172" y="783041"/>
            <a:ext cx="2955367" cy="1519226"/>
            <a:chOff x="0" y="0"/>
            <a:chExt cx="3940489" cy="2025635"/>
          </a:xfrm>
        </p:grpSpPr>
        <p:sp>
          <p:nvSpPr>
            <p:cNvPr id="4" name="AutoShape 4"/>
            <p:cNvSpPr/>
            <p:nvPr/>
          </p:nvSpPr>
          <p:spPr>
            <a:xfrm>
              <a:off x="0" y="0"/>
              <a:ext cx="3940489" cy="2025635"/>
            </a:xfrm>
            <a:prstGeom prst="rect">
              <a:avLst/>
            </a:prstGeom>
            <a:solidFill>
              <a:srgbClr val="FFFFFF"/>
            </a:solidFill>
          </p:spPr>
          <p:txBody>
            <a:bodyPr/>
            <a:lstStyle/>
            <a:p>
              <a:endParaRPr lang="en-GB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448796" y="733945"/>
              <a:ext cx="2932232" cy="80534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3359"/>
                </a:lnSpc>
              </a:pPr>
              <a:r>
                <a:rPr lang="en-US" sz="7200" dirty="0" err="1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مشاعر</a:t>
              </a:r>
              <a:endParaRPr lang="en-US" sz="7200" dirty="0">
                <a:solidFill>
                  <a:srgbClr val="000000"/>
                </a:solidFill>
                <a:latin typeface="Adobe Arabic" panose="02040503050201020203" pitchFamily="18" charset="-78"/>
                <a:cs typeface="Adobe Arabic" panose="02040503050201020203" pitchFamily="18" charset="-78"/>
              </a:endParaRPr>
            </a:p>
          </p:txBody>
        </p:sp>
      </p:grpSp>
      <p:pic>
        <p:nvPicPr>
          <p:cNvPr id="8" name="Picture 8"/>
          <p:cNvPicPr>
            <a:picLocks noChangeAspect="1"/>
          </p:cNvPicPr>
          <p:nvPr/>
        </p:nvPicPr>
        <p:blipFill>
          <a:blip r:embed="rId2"/>
          <a:srcRect t="74121" b="2229"/>
          <a:stretch>
            <a:fillRect/>
          </a:stretch>
        </p:blipFill>
        <p:spPr>
          <a:xfrm>
            <a:off x="688992" y="322870"/>
            <a:ext cx="10315633" cy="2439567"/>
          </a:xfrm>
          <a:prstGeom prst="rect">
            <a:avLst/>
          </a:prstGeom>
        </p:spPr>
      </p:pic>
      <p:grpSp>
        <p:nvGrpSpPr>
          <p:cNvPr id="11" name="مجموعة 10">
            <a:extLst>
              <a:ext uri="{FF2B5EF4-FFF2-40B4-BE49-F238E27FC236}">
                <a16:creationId xmlns:a16="http://schemas.microsoft.com/office/drawing/2014/main" id="{060E126E-3A55-4A58-8A42-8A1974192DE2}"/>
              </a:ext>
            </a:extLst>
          </p:cNvPr>
          <p:cNvGrpSpPr/>
          <p:nvPr/>
        </p:nvGrpSpPr>
        <p:grpSpPr>
          <a:xfrm>
            <a:off x="12111124" y="5028729"/>
            <a:ext cx="5857022" cy="4114800"/>
            <a:chOff x="12111124" y="5028729"/>
            <a:chExt cx="5857022" cy="4114800"/>
          </a:xfrm>
        </p:grpSpPr>
        <p:grpSp>
          <p:nvGrpSpPr>
            <p:cNvPr id="6" name="Group 6"/>
            <p:cNvGrpSpPr/>
            <p:nvPr/>
          </p:nvGrpSpPr>
          <p:grpSpPr>
            <a:xfrm>
              <a:off x="12111124" y="5028729"/>
              <a:ext cx="5857022" cy="4114800"/>
              <a:chOff x="0" y="0"/>
              <a:chExt cx="1363756" cy="958095"/>
            </a:xfrm>
          </p:grpSpPr>
          <p:sp>
            <p:nvSpPr>
              <p:cNvPr id="7" name="Freeform 7"/>
              <p:cNvSpPr/>
              <p:nvPr/>
            </p:nvSpPr>
            <p:spPr>
              <a:xfrm>
                <a:off x="0" y="0"/>
                <a:ext cx="1363756" cy="958095"/>
              </a:xfrm>
              <a:custGeom>
                <a:avLst/>
                <a:gdLst/>
                <a:ahLst/>
                <a:cxnLst/>
                <a:rect l="l" t="t" r="r" b="b"/>
                <a:pathLst>
                  <a:path w="1363756" h="958095">
                    <a:moveTo>
                      <a:pt x="0" y="0"/>
                    </a:moveTo>
                    <a:lnTo>
                      <a:pt x="1363756" y="0"/>
                    </a:lnTo>
                    <a:lnTo>
                      <a:pt x="1363756" y="958095"/>
                    </a:lnTo>
                    <a:lnTo>
                      <a:pt x="0" y="958095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/>
              <a:lstStyle/>
              <a:p>
                <a:endParaRPr lang="en-GB"/>
              </a:p>
            </p:txBody>
          </p:sp>
        </p:grpSp>
        <p:sp>
          <p:nvSpPr>
            <p:cNvPr id="10" name="TextBox 10"/>
            <p:cNvSpPr txBox="1"/>
            <p:nvPr/>
          </p:nvSpPr>
          <p:spPr>
            <a:xfrm>
              <a:off x="12599740" y="5671032"/>
              <a:ext cx="4879788" cy="294375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7279"/>
                </a:lnSpc>
              </a:pPr>
              <a:r>
                <a:rPr lang="en-US" sz="8000" dirty="0" err="1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ما</a:t>
              </a:r>
              <a:r>
                <a:rPr lang="en-US" sz="8000" dirty="0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 </a:t>
              </a:r>
              <a:r>
                <a:rPr lang="en-US" sz="8000" dirty="0" err="1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الشعور</a:t>
              </a:r>
              <a:r>
                <a:rPr lang="en-US" sz="8000" dirty="0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 </a:t>
              </a:r>
              <a:r>
                <a:rPr lang="en-US" sz="8000" dirty="0" err="1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الذي</a:t>
              </a:r>
              <a:r>
                <a:rPr lang="en-US" sz="8000" dirty="0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 </a:t>
              </a:r>
              <a:r>
                <a:rPr lang="en-US" sz="8000" dirty="0" err="1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تبعثه</a:t>
              </a:r>
              <a:r>
                <a:rPr lang="en-US" sz="8000" dirty="0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 </a:t>
              </a:r>
              <a:r>
                <a:rPr lang="en-US" sz="8000" dirty="0" err="1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في</a:t>
              </a:r>
              <a:r>
                <a:rPr lang="en-US" sz="8000" dirty="0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 </a:t>
              </a:r>
              <a:r>
                <a:rPr lang="en-US" sz="8000" dirty="0" err="1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نفسك</a:t>
              </a:r>
              <a:r>
                <a:rPr lang="en-US" sz="8000" dirty="0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 </a:t>
              </a:r>
              <a:r>
                <a:rPr lang="en-US" sz="8000" dirty="0" err="1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هذه</a:t>
              </a:r>
              <a:r>
                <a:rPr lang="en-US" sz="8000" dirty="0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 </a:t>
              </a:r>
              <a:r>
                <a:rPr lang="en-US" sz="8000" dirty="0" err="1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الآيات</a:t>
              </a:r>
              <a:endParaRPr lang="en-US" sz="8000" dirty="0">
                <a:solidFill>
                  <a:srgbClr val="000000"/>
                </a:solidFill>
                <a:latin typeface="Adobe Arabic" panose="02040503050201020203" pitchFamily="18" charset="-78"/>
                <a:cs typeface="Adobe Arabic" panose="02040503050201020203" pitchFamily="18" charset="-78"/>
              </a:endParaRPr>
            </a:p>
          </p:txBody>
        </p:sp>
      </p:grpSp>
      <p:pic>
        <p:nvPicPr>
          <p:cNvPr id="9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13013673" y="244867"/>
            <a:ext cx="1339180" cy="4114800"/>
          </a:xfrm>
          <a:prstGeom prst="rect">
            <a:avLst/>
          </a:prstGeom>
        </p:spPr>
      </p:pic>
      <p:grpSp>
        <p:nvGrpSpPr>
          <p:cNvPr id="16" name="مجموعة 15">
            <a:extLst>
              <a:ext uri="{FF2B5EF4-FFF2-40B4-BE49-F238E27FC236}">
                <a16:creationId xmlns:a16="http://schemas.microsoft.com/office/drawing/2014/main" id="{FE4ACA92-B90A-43CB-86B5-B9A66412B15A}"/>
              </a:ext>
            </a:extLst>
          </p:cNvPr>
          <p:cNvGrpSpPr/>
          <p:nvPr/>
        </p:nvGrpSpPr>
        <p:grpSpPr>
          <a:xfrm>
            <a:off x="13030200" y="322870"/>
            <a:ext cx="3883866" cy="4114800"/>
            <a:chOff x="13030200" y="322870"/>
            <a:chExt cx="3883866" cy="4114800"/>
          </a:xfrm>
        </p:grpSpPr>
        <p:grpSp>
          <p:nvGrpSpPr>
            <p:cNvPr id="12" name="Group 3">
              <a:extLst>
                <a:ext uri="{FF2B5EF4-FFF2-40B4-BE49-F238E27FC236}">
                  <a16:creationId xmlns:a16="http://schemas.microsoft.com/office/drawing/2014/main" id="{C11EC189-34B2-426C-ACFC-FFB1CC12E8C2}"/>
                </a:ext>
              </a:extLst>
            </p:cNvPr>
            <p:cNvGrpSpPr/>
            <p:nvPr/>
          </p:nvGrpSpPr>
          <p:grpSpPr>
            <a:xfrm>
              <a:off x="13958699" y="861044"/>
              <a:ext cx="2955367" cy="1519226"/>
              <a:chOff x="0" y="0"/>
              <a:chExt cx="3940489" cy="2025635"/>
            </a:xfrm>
          </p:grpSpPr>
          <p:sp>
            <p:nvSpPr>
              <p:cNvPr id="13" name="AutoShape 4">
                <a:extLst>
                  <a:ext uri="{FF2B5EF4-FFF2-40B4-BE49-F238E27FC236}">
                    <a16:creationId xmlns:a16="http://schemas.microsoft.com/office/drawing/2014/main" id="{475E828C-4B62-4C7B-A63F-803ABD49CE6B}"/>
                  </a:ext>
                </a:extLst>
              </p:cNvPr>
              <p:cNvSpPr/>
              <p:nvPr/>
            </p:nvSpPr>
            <p:spPr>
              <a:xfrm>
                <a:off x="0" y="0"/>
                <a:ext cx="3940489" cy="2025635"/>
              </a:xfrm>
              <a:prstGeom prst="rect">
                <a:avLst/>
              </a:prstGeom>
              <a:solidFill>
                <a:srgbClr val="FFFFFF"/>
              </a:solidFill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4" name="TextBox 5">
                <a:extLst>
                  <a:ext uri="{FF2B5EF4-FFF2-40B4-BE49-F238E27FC236}">
                    <a16:creationId xmlns:a16="http://schemas.microsoft.com/office/drawing/2014/main" id="{DFA6A50B-637E-4F9E-89F5-D45ED878A91A}"/>
                  </a:ext>
                </a:extLst>
              </p:cNvPr>
              <p:cNvSpPr txBox="1"/>
              <p:nvPr/>
            </p:nvSpPr>
            <p:spPr>
              <a:xfrm>
                <a:off x="448796" y="733945"/>
                <a:ext cx="2932232" cy="805349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 algn="ctr">
                  <a:lnSpc>
                    <a:spcPts val="3359"/>
                  </a:lnSpc>
                </a:pPr>
                <a:r>
                  <a:rPr lang="en-US" sz="7200" dirty="0" err="1">
                    <a:solidFill>
                      <a:srgbClr val="000000"/>
                    </a:solidFill>
                    <a:latin typeface="Adobe Arabic" panose="02040503050201020203" pitchFamily="18" charset="-78"/>
                    <a:cs typeface="Adobe Arabic" panose="02040503050201020203" pitchFamily="18" charset="-78"/>
                  </a:rPr>
                  <a:t>مشاعر</a:t>
                </a:r>
                <a:endParaRPr lang="en-US" sz="7200" dirty="0">
                  <a:solidFill>
                    <a:srgbClr val="0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endParaRPr>
              </a:p>
            </p:txBody>
          </p:sp>
        </p:grpSp>
        <p:pic>
          <p:nvPicPr>
            <p:cNvPr id="15" name="Picture 9">
              <a:extLst>
                <a:ext uri="{FF2B5EF4-FFF2-40B4-BE49-F238E27FC236}">
                  <a16:creationId xmlns:a16="http://schemas.microsoft.com/office/drawing/2014/main" id="{FD175EF7-2FFD-43B0-98F6-86BAD0DC0F7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/>
            <a:stretch>
              <a:fillRect/>
            </a:stretch>
          </p:blipFill>
          <p:spPr>
            <a:xfrm>
              <a:off x="13030200" y="322870"/>
              <a:ext cx="1339180" cy="4114800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نسق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76</TotalTime>
  <Words>353</Words>
  <Application>Microsoft Office PowerPoint</Application>
  <PresentationFormat>Custom</PresentationFormat>
  <Paragraphs>64</Paragraphs>
  <Slides>19</Slides>
  <Notes>1</Notes>
  <HiddenSlides>0</HiddenSlides>
  <MMClips>1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4" baseType="lpstr">
      <vt:lpstr>Cairo Regular</vt:lpstr>
      <vt:lpstr>Adobe Arabic</vt:lpstr>
      <vt:lpstr>Calibri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نسخة من عرض تقديمي تعليم حياة بدون نفايات أبيض وأخضر</dc:title>
  <cp:lastModifiedBy>Fahad Al Hatmi</cp:lastModifiedBy>
  <cp:revision>8</cp:revision>
  <dcterms:created xsi:type="dcterms:W3CDTF">2006-08-16T00:00:00Z</dcterms:created>
  <dcterms:modified xsi:type="dcterms:W3CDTF">2024-05-01T13:03:20Z</dcterms:modified>
  <dc:identifier>DAE87ekcQTE</dc:identifier>
</cp:coreProperties>
</file>